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91" r:id="rId3"/>
    <p:sldId id="292" r:id="rId4"/>
    <p:sldId id="300" r:id="rId5"/>
    <p:sldId id="293" r:id="rId6"/>
    <p:sldId id="295" r:id="rId7"/>
    <p:sldId id="296" r:id="rId8"/>
    <p:sldId id="299" r:id="rId9"/>
    <p:sldId id="307" r:id="rId10"/>
    <p:sldId id="297" r:id="rId11"/>
    <p:sldId id="278" r:id="rId12"/>
    <p:sldId id="283" r:id="rId13"/>
    <p:sldId id="279" r:id="rId14"/>
    <p:sldId id="280" r:id="rId15"/>
    <p:sldId id="281" r:id="rId16"/>
    <p:sldId id="282" r:id="rId17"/>
    <p:sldId id="308" r:id="rId18"/>
    <p:sldId id="301" r:id="rId19"/>
    <p:sldId id="304" r:id="rId20"/>
    <p:sldId id="305" r:id="rId21"/>
    <p:sldId id="306" r:id="rId22"/>
    <p:sldId id="303" r:id="rId23"/>
    <p:sldId id="309" r:id="rId24"/>
    <p:sldId id="284" r:id="rId25"/>
    <p:sldId id="26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61" autoAdjust="0"/>
  </p:normalViewPr>
  <p:slideViewPr>
    <p:cSldViewPr>
      <p:cViewPr>
        <p:scale>
          <a:sx n="122" d="100"/>
          <a:sy n="122" d="100"/>
        </p:scale>
        <p:origin x="-474" y="5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B888D-7962-4171-8523-3E92C42A0F66}" type="datetimeFigureOut">
              <a:rPr lang="en-US" smtClean="0"/>
              <a:t>12/4/2013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7E9C66-805A-4F36-B756-E837E4C27B9F}" type="slidenum">
              <a:rPr lang="en-US" smtClean="0"/>
              <a:t>‹#›</a:t>
            </a:fld>
            <a:endParaRPr lang="en-US"/>
          </a:p>
        </p:txBody>
      </p:sp>
    </p:spTree>
    <p:extLst>
      <p:ext uri="{BB962C8B-B14F-4D97-AF65-F5344CB8AC3E}">
        <p14:creationId xmlns:p14="http://schemas.microsoft.com/office/powerpoint/2010/main" val="859586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E9C66-805A-4F36-B756-E837E4C27B9F}" type="slidenum">
              <a:rPr lang="en-US" smtClean="0"/>
              <a:t>14</a:t>
            </a:fld>
            <a:endParaRPr lang="en-US"/>
          </a:p>
        </p:txBody>
      </p:sp>
    </p:spTree>
    <p:extLst>
      <p:ext uri="{BB962C8B-B14F-4D97-AF65-F5344CB8AC3E}">
        <p14:creationId xmlns:p14="http://schemas.microsoft.com/office/powerpoint/2010/main" val="3958316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7535A15-22E6-4E33-85E1-076396131E1B}" type="datetimeFigureOut">
              <a:rPr lang="en-US" smtClean="0"/>
              <a:t>12/4/2013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5D12681-4BB0-4171-9B94-EC00BF28BC2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535A15-22E6-4E33-85E1-076396131E1B}"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12681-4BB0-4171-9B94-EC00BF28BC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535A15-22E6-4E33-85E1-076396131E1B}"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12681-4BB0-4171-9B94-EC00BF28BC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535A15-22E6-4E33-85E1-076396131E1B}"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12681-4BB0-4171-9B94-EC00BF28BC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7535A15-22E6-4E33-85E1-076396131E1B}"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12681-4BB0-4171-9B94-EC00BF28BC2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535A15-22E6-4E33-85E1-076396131E1B}" type="datetimeFigureOut">
              <a:rPr lang="en-US" smtClean="0"/>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12681-4BB0-4171-9B94-EC00BF28BC2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7535A15-22E6-4E33-85E1-076396131E1B}" type="datetimeFigureOut">
              <a:rPr lang="en-US" smtClean="0"/>
              <a:t>12/4/2013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12681-4BB0-4171-9B94-EC00BF28BC2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7535A15-22E6-4E33-85E1-076396131E1B}" type="datetimeFigureOut">
              <a:rPr lang="en-US" smtClean="0"/>
              <a:t>12/4/2013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12681-4BB0-4171-9B94-EC00BF28BC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35A15-22E6-4E33-85E1-076396131E1B}" type="datetimeFigureOut">
              <a:rPr lang="en-US" smtClean="0"/>
              <a:t>12/4/2013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12681-4BB0-4171-9B94-EC00BF28BC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535A15-22E6-4E33-85E1-076396131E1B}" type="datetimeFigureOut">
              <a:rPr lang="en-US" smtClean="0"/>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12681-4BB0-4171-9B94-EC00BF28BC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7535A15-22E6-4E33-85E1-076396131E1B}" type="datetimeFigureOut">
              <a:rPr lang="en-US" smtClean="0"/>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5D12681-4BB0-4171-9B94-EC00BF28BC20}"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7535A15-22E6-4E33-85E1-076396131E1B}" type="datetimeFigureOut">
              <a:rPr lang="en-US" smtClean="0"/>
              <a:t>12/4/2013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5D12681-4BB0-4171-9B94-EC00BF28BC20}"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Bloodless Glucose Monitor</a:t>
            </a:r>
            <a:endParaRPr lang="en-US" dirty="0"/>
          </a:p>
        </p:txBody>
      </p:sp>
      <p:sp>
        <p:nvSpPr>
          <p:cNvPr id="3" name="Subtitle 2"/>
          <p:cNvSpPr>
            <a:spLocks noGrp="1"/>
          </p:cNvSpPr>
          <p:nvPr>
            <p:ph type="subTitle" idx="1"/>
          </p:nvPr>
        </p:nvSpPr>
        <p:spPr/>
        <p:txBody>
          <a:bodyPr>
            <a:normAutofit/>
          </a:bodyPr>
          <a:lstStyle/>
          <a:p>
            <a:r>
              <a:rPr lang="en-US" dirty="0" smtClean="0"/>
              <a:t>Presented by: Tom Zhou</a:t>
            </a:r>
          </a:p>
          <a:p>
            <a:r>
              <a:rPr lang="en-US" dirty="0" smtClean="0"/>
              <a:t>Team Members: Cong Zhang and Nelson Wu</a:t>
            </a:r>
          </a:p>
          <a:p>
            <a:r>
              <a:rPr lang="en-US" dirty="0" smtClean="0"/>
              <a:t>Client: Dr. Jeffrey Brooks, D.P.M.</a:t>
            </a:r>
            <a:endParaRPr lang="en-US" dirty="0"/>
          </a:p>
        </p:txBody>
      </p:sp>
    </p:spTree>
    <p:extLst>
      <p:ext uri="{BB962C8B-B14F-4D97-AF65-F5344CB8AC3E}">
        <p14:creationId xmlns:p14="http://schemas.microsoft.com/office/powerpoint/2010/main" val="16181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4.googleusercontent.com/-tc2o59TLRzElG6QGOk-ntrSZ5EWXs9WM3-xLgezONHvWXfo3M_xBaOEMjnwT1X1AvxfYtTOKEG3siWb8hCtyjvDsH7xx6SKYckuv1LIjTcIWwpbr-84p4Lo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0"/>
            <a:ext cx="6038850" cy="463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279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Laser source</a:t>
            </a:r>
            <a:endParaRPr lang="en-US" dirty="0"/>
          </a:p>
        </p:txBody>
      </p:sp>
      <p:sp>
        <p:nvSpPr>
          <p:cNvPr id="3" name="Content Placeholder 2"/>
          <p:cNvSpPr>
            <a:spLocks noGrp="1"/>
          </p:cNvSpPr>
          <p:nvPr>
            <p:ph idx="1"/>
          </p:nvPr>
        </p:nvSpPr>
        <p:spPr>
          <a:xfrm>
            <a:off x="457200" y="1935480"/>
            <a:ext cx="4572000" cy="4770120"/>
          </a:xfrm>
        </p:spPr>
        <p:txBody>
          <a:bodyPr>
            <a:normAutofit fontScale="85000" lnSpcReduction="10000"/>
          </a:bodyPr>
          <a:lstStyle/>
          <a:p>
            <a:r>
              <a:rPr lang="en-US" dirty="0"/>
              <a:t>QL7816S-B-L</a:t>
            </a:r>
          </a:p>
          <a:p>
            <a:r>
              <a:rPr lang="en-US" dirty="0"/>
              <a:t>785 nm, 25 </a:t>
            </a:r>
            <a:r>
              <a:rPr lang="en-US" dirty="0" err="1"/>
              <a:t>mW</a:t>
            </a:r>
            <a:r>
              <a:rPr lang="en-US" dirty="0"/>
              <a:t>, Ø5.6 mm, B Pin Code Laser </a:t>
            </a:r>
            <a:r>
              <a:rPr lang="en-US" dirty="0" smtClean="0"/>
              <a:t>Diode</a:t>
            </a:r>
          </a:p>
          <a:p>
            <a:r>
              <a:rPr lang="en-US" dirty="0"/>
              <a:t>The laser diode provides a single wavelength light </a:t>
            </a:r>
            <a:r>
              <a:rPr lang="en-US" dirty="0" smtClean="0"/>
              <a:t>source</a:t>
            </a:r>
          </a:p>
          <a:p>
            <a:r>
              <a:rPr lang="en-US" dirty="0" smtClean="0"/>
              <a:t>A </a:t>
            </a:r>
            <a:r>
              <a:rPr lang="en-US" dirty="0"/>
              <a:t>single wavelength light source is preferable to a source of a broad range of </a:t>
            </a:r>
            <a:r>
              <a:rPr lang="en-US" dirty="0" smtClean="0"/>
              <a:t>wavelengths</a:t>
            </a:r>
          </a:p>
          <a:p>
            <a:r>
              <a:rPr lang="en-US" dirty="0" smtClean="0"/>
              <a:t>As the spectral peaks of glucose and hemoglobin are relative to wavelength of the simulation laser, broader simulation sources will result in broader spectral peaks. </a:t>
            </a:r>
            <a:endParaRPr lang="en-US" dirty="0"/>
          </a:p>
        </p:txBody>
      </p:sp>
      <p:pic>
        <p:nvPicPr>
          <p:cNvPr id="5122" name="Picture 2" descr="https://lh5.googleusercontent.com/L8wZa7fuR3yWu-U2EYrZf0AhlZbndHUXlIScOLMcvRTQNIw5xPt80zrEKUIkgxo7qb9ZL5p6uUx15dJcXMsDX_Oowfqhbat6TenxWlO9oLzXYWi-tLtF2a8HC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2880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559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Collimating Lens</a:t>
            </a:r>
            <a:endParaRPr lang="en-US" dirty="0"/>
          </a:p>
        </p:txBody>
      </p:sp>
      <p:sp>
        <p:nvSpPr>
          <p:cNvPr id="3" name="Content Placeholder 2"/>
          <p:cNvSpPr>
            <a:spLocks noGrp="1"/>
          </p:cNvSpPr>
          <p:nvPr>
            <p:ph idx="1"/>
          </p:nvPr>
        </p:nvSpPr>
        <p:spPr>
          <a:xfrm>
            <a:off x="457200" y="1935480"/>
            <a:ext cx="4114800" cy="4389120"/>
          </a:xfrm>
        </p:spPr>
        <p:txBody>
          <a:bodyPr>
            <a:normAutofit fontScale="77500" lnSpcReduction="20000"/>
          </a:bodyPr>
          <a:lstStyle/>
          <a:p>
            <a:r>
              <a:rPr lang="en-US" dirty="0"/>
              <a:t>LT220P-B</a:t>
            </a:r>
          </a:p>
          <a:p>
            <a:r>
              <a:rPr lang="en-US" dirty="0"/>
              <a:t>Collimation Tube with Optic for Ø5.6 and Ø9 mm Laser Diodes</a:t>
            </a:r>
            <a:r>
              <a:rPr lang="en-US" dirty="0" smtClean="0"/>
              <a:t>,  </a:t>
            </a:r>
            <a:r>
              <a:rPr lang="en-US" dirty="0"/>
              <a:t>f = 11.0 </a:t>
            </a:r>
            <a:r>
              <a:rPr lang="en-US" dirty="0" smtClean="0"/>
              <a:t>mm</a:t>
            </a:r>
          </a:p>
          <a:p>
            <a:r>
              <a:rPr lang="en-US" dirty="0" smtClean="0"/>
              <a:t>Converts </a:t>
            </a:r>
            <a:r>
              <a:rPr lang="en-US" dirty="0"/>
              <a:t>the diverging light from the laser diode to parallel laser </a:t>
            </a:r>
            <a:r>
              <a:rPr lang="en-US" dirty="0" smtClean="0"/>
              <a:t>light, </a:t>
            </a:r>
            <a:r>
              <a:rPr lang="en-US" dirty="0"/>
              <a:t>needed to progress through preceding optical </a:t>
            </a:r>
            <a:r>
              <a:rPr lang="en-US" dirty="0" smtClean="0"/>
              <a:t>elements</a:t>
            </a:r>
          </a:p>
          <a:p>
            <a:r>
              <a:rPr lang="en-US" dirty="0" smtClean="0"/>
              <a:t>The </a:t>
            </a:r>
            <a:r>
              <a:rPr lang="en-US" dirty="0"/>
              <a:t>main consideration of the collimation tube is the width of output collimated </a:t>
            </a:r>
            <a:r>
              <a:rPr lang="en-US" dirty="0" smtClean="0"/>
              <a:t>light</a:t>
            </a:r>
          </a:p>
          <a:p>
            <a:r>
              <a:rPr lang="en-US" dirty="0" smtClean="0"/>
              <a:t>A </a:t>
            </a:r>
            <a:r>
              <a:rPr lang="en-US" dirty="0"/>
              <a:t>width too narrow is prone to optical misalignment whereas a width too wide increases the sizes of optical elements </a:t>
            </a:r>
            <a:r>
              <a:rPr lang="en-US" dirty="0" smtClean="0"/>
              <a:t>requires</a:t>
            </a:r>
            <a:endParaRPr lang="en-US" dirty="0"/>
          </a:p>
        </p:txBody>
      </p:sp>
      <p:pic>
        <p:nvPicPr>
          <p:cNvPr id="7170" name="Picture 2" descr="https://lh6.googleusercontent.com/nUVlwjj7OdrAzT4xD1-AGTQZYNRy1t3M_q5C0WayZ2ac3ksrP8p_0hphCyp35tnrehmV17JHj6MZzbNL1hwY4XYSuin4Z9owKqwOzPjSZR5M7o4ns5BDRXrHR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2098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782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Beam </a:t>
            </a:r>
            <a:r>
              <a:rPr lang="en-US" dirty="0" smtClean="0"/>
              <a:t>splitters</a:t>
            </a:r>
            <a:endParaRPr lang="en-US" dirty="0"/>
          </a:p>
        </p:txBody>
      </p:sp>
      <p:sp>
        <p:nvSpPr>
          <p:cNvPr id="3" name="Content Placeholder 2"/>
          <p:cNvSpPr>
            <a:spLocks noGrp="1"/>
          </p:cNvSpPr>
          <p:nvPr>
            <p:ph idx="1"/>
          </p:nvPr>
        </p:nvSpPr>
        <p:spPr>
          <a:xfrm>
            <a:off x="457200" y="1935480"/>
            <a:ext cx="3733800" cy="4389120"/>
          </a:xfrm>
        </p:spPr>
        <p:txBody>
          <a:bodyPr>
            <a:normAutofit fontScale="85000" lnSpcReduction="20000"/>
          </a:bodyPr>
          <a:lstStyle/>
          <a:p>
            <a:r>
              <a:rPr lang="en-US" dirty="0"/>
              <a:t>BS011</a:t>
            </a:r>
          </a:p>
          <a:p>
            <a:r>
              <a:rPr lang="en-US" dirty="0"/>
              <a:t>50:50 Non-Polarizing </a:t>
            </a:r>
            <a:r>
              <a:rPr lang="en-US" dirty="0" err="1"/>
              <a:t>Beamsplitter</a:t>
            </a:r>
            <a:r>
              <a:rPr lang="en-US" dirty="0"/>
              <a:t> Cube, 700-1100 nm, 10 </a:t>
            </a:r>
            <a:r>
              <a:rPr lang="en-US" dirty="0" smtClean="0"/>
              <a:t>mm</a:t>
            </a:r>
          </a:p>
          <a:p>
            <a:r>
              <a:rPr lang="en-US" dirty="0" smtClean="0"/>
              <a:t>The </a:t>
            </a:r>
            <a:r>
              <a:rPr lang="en-US" dirty="0"/>
              <a:t>main considerations for the beam splitters is the ratio of light intensity between the split. This ratio determines how much of the incoming light will be transmitted through the cube versus deflected 90 degrees. </a:t>
            </a:r>
            <a:br>
              <a:rPr lang="en-US" dirty="0"/>
            </a:br>
            <a:r>
              <a:rPr lang="en-US" dirty="0" smtClean="0"/>
              <a:t> </a:t>
            </a:r>
            <a:endParaRPr lang="en-US" dirty="0"/>
          </a:p>
        </p:txBody>
      </p:sp>
      <p:pic>
        <p:nvPicPr>
          <p:cNvPr id="8194" name="Picture 2" descr="https://lh4.googleusercontent.com/ycnBTQGyfTbo5k0J5nRIo_cQlIodkFcaB34_7JX0Gfw1f5aJ4nBeEJY1Rl8F8CSkNo1Zrp0Ai3hXtURiyBgmK2a5kKbLGWltwEAEEEpzuSTPxs_g-9IDOfAoiw"/>
          <p:cNvPicPr>
            <a:picLocks noChangeAspect="1" noChangeArrowheads="1"/>
          </p:cNvPicPr>
          <p:nvPr/>
        </p:nvPicPr>
        <p:blipFill rotWithShape="1">
          <a:blip r:embed="rId2">
            <a:extLst>
              <a:ext uri="{28A0092B-C50C-407E-A947-70E740481C1C}">
                <a14:useLocalDpi xmlns:a14="http://schemas.microsoft.com/office/drawing/2010/main" val="0"/>
              </a:ext>
            </a:extLst>
          </a:blip>
          <a:srcRect l="28054" t="26287" r="28053" b="28786"/>
          <a:stretch/>
        </p:blipFill>
        <p:spPr bwMode="auto">
          <a:xfrm>
            <a:off x="5396253" y="1524000"/>
            <a:ext cx="2320820" cy="22678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codeproject.com/KB/scrapbook/quantumcomputing/bsm.png"/>
          <p:cNvPicPr>
            <a:picLocks noChangeAspect="1" noChangeArrowheads="1"/>
          </p:cNvPicPr>
          <p:nvPr/>
        </p:nvPicPr>
        <p:blipFill rotWithShape="1">
          <a:blip r:embed="rId3">
            <a:extLst>
              <a:ext uri="{28A0092B-C50C-407E-A947-70E740481C1C}">
                <a14:useLocalDpi xmlns:a14="http://schemas.microsoft.com/office/drawing/2010/main" val="0"/>
              </a:ext>
            </a:extLst>
          </a:blip>
          <a:srcRect r="27140" b="53398"/>
          <a:stretch/>
        </p:blipFill>
        <p:spPr bwMode="auto">
          <a:xfrm>
            <a:off x="4648200" y="4149437"/>
            <a:ext cx="3816927" cy="1775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035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Objective </a:t>
            </a:r>
            <a:r>
              <a:rPr lang="en-US" dirty="0" smtClean="0"/>
              <a:t>(focusing) lens</a:t>
            </a:r>
            <a:endParaRPr lang="en-US" dirty="0"/>
          </a:p>
        </p:txBody>
      </p:sp>
      <p:sp>
        <p:nvSpPr>
          <p:cNvPr id="3" name="Content Placeholder 2"/>
          <p:cNvSpPr>
            <a:spLocks noGrp="1"/>
          </p:cNvSpPr>
          <p:nvPr>
            <p:ph idx="1"/>
          </p:nvPr>
        </p:nvSpPr>
        <p:spPr>
          <a:xfrm>
            <a:off x="457200" y="1935480"/>
            <a:ext cx="4038600" cy="4389120"/>
          </a:xfrm>
        </p:spPr>
        <p:txBody>
          <a:bodyPr>
            <a:normAutofit fontScale="77500" lnSpcReduction="20000"/>
          </a:bodyPr>
          <a:lstStyle/>
          <a:p>
            <a:r>
              <a:rPr lang="en-US" dirty="0"/>
              <a:t>C240TME-B</a:t>
            </a:r>
          </a:p>
          <a:p>
            <a:r>
              <a:rPr lang="en-US" dirty="0"/>
              <a:t>f = 8.0 mm, NA = 0.5, Mounted </a:t>
            </a:r>
            <a:r>
              <a:rPr lang="en-US" dirty="0" err="1"/>
              <a:t>Geltech</a:t>
            </a:r>
            <a:r>
              <a:rPr lang="en-US" dirty="0"/>
              <a:t> Aspheric Lens, AR: 600-1050 </a:t>
            </a:r>
            <a:r>
              <a:rPr lang="en-US" dirty="0" smtClean="0"/>
              <a:t>nm</a:t>
            </a:r>
          </a:p>
          <a:p>
            <a:r>
              <a:rPr lang="en-US" dirty="0"/>
              <a:t>The objective lens is used to focus the collimated laser light to a focused spot in the skin, and to capture and collimate the backscattered Raman signal. </a:t>
            </a:r>
            <a:endParaRPr lang="en-US" dirty="0" smtClean="0"/>
          </a:p>
          <a:p>
            <a:r>
              <a:rPr lang="en-US" dirty="0" smtClean="0"/>
              <a:t>The </a:t>
            </a:r>
            <a:r>
              <a:rPr lang="en-US" dirty="0"/>
              <a:t>lens must also focus the laser light to a point on a blood vessel near the surface of the skin, as the optical penetration depth at 785 nm is around 1 mm in tissue. </a:t>
            </a:r>
          </a:p>
        </p:txBody>
      </p:sp>
      <p:pic>
        <p:nvPicPr>
          <p:cNvPr id="9218" name="Picture 2" descr="https://lh4.googleusercontent.com/qRbmB5K2IBVwND0FAnpFWUXj1B6RqSuPTMuKGztVAVPpzBxrPfi7FVA8LxRF907dR4ZxALW-hv96IZExW0z9dVuKNAKVH3Qr0b6OIQxkKOeaSPEpJG1U48PH3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81200"/>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282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Bandpass</a:t>
            </a:r>
            <a:r>
              <a:rPr lang="en-US" dirty="0"/>
              <a:t> </a:t>
            </a:r>
            <a:r>
              <a:rPr lang="en-US" dirty="0" smtClean="0"/>
              <a:t>filters</a:t>
            </a:r>
            <a:endParaRPr lang="en-US" dirty="0"/>
          </a:p>
        </p:txBody>
      </p:sp>
      <p:sp>
        <p:nvSpPr>
          <p:cNvPr id="3" name="Content Placeholder 2"/>
          <p:cNvSpPr>
            <a:spLocks noGrp="1"/>
          </p:cNvSpPr>
          <p:nvPr>
            <p:ph idx="1"/>
          </p:nvPr>
        </p:nvSpPr>
        <p:spPr>
          <a:xfrm>
            <a:off x="457200" y="1935480"/>
            <a:ext cx="4114800" cy="4389120"/>
          </a:xfrm>
        </p:spPr>
        <p:txBody>
          <a:bodyPr>
            <a:normAutofit lnSpcReduction="10000"/>
          </a:bodyPr>
          <a:lstStyle/>
          <a:p>
            <a:r>
              <a:rPr lang="en-US" dirty="0"/>
              <a:t>Hemoglobin </a:t>
            </a:r>
            <a:r>
              <a:rPr lang="en-US" dirty="0" err="1"/>
              <a:t>Bandpass</a:t>
            </a:r>
            <a:r>
              <a:rPr lang="en-US" dirty="0"/>
              <a:t> filter: FB890-10</a:t>
            </a:r>
          </a:p>
          <a:p>
            <a:r>
              <a:rPr lang="en-US" dirty="0"/>
              <a:t>Ø1in </a:t>
            </a:r>
            <a:r>
              <a:rPr lang="en-US" dirty="0" err="1"/>
              <a:t>Bandpass</a:t>
            </a:r>
            <a:r>
              <a:rPr lang="en-US" dirty="0"/>
              <a:t> Filter, CWL = 890 ± 2 nm, FWHM = 10 ± 2 nm </a:t>
            </a:r>
            <a:endParaRPr lang="en-US" dirty="0" smtClean="0"/>
          </a:p>
          <a:p>
            <a:endParaRPr lang="en-US" dirty="0"/>
          </a:p>
          <a:p>
            <a:r>
              <a:rPr lang="en-US" dirty="0"/>
              <a:t>Glucose </a:t>
            </a:r>
            <a:r>
              <a:rPr lang="en-US" dirty="0" err="1"/>
              <a:t>bandpass</a:t>
            </a:r>
            <a:r>
              <a:rPr lang="en-US" dirty="0"/>
              <a:t> filter: FB860-10</a:t>
            </a:r>
          </a:p>
          <a:p>
            <a:r>
              <a:rPr lang="en-US" dirty="0"/>
              <a:t>Ø1in </a:t>
            </a:r>
            <a:r>
              <a:rPr lang="en-US" dirty="0" err="1"/>
              <a:t>Bandpass</a:t>
            </a:r>
            <a:r>
              <a:rPr lang="en-US" dirty="0"/>
              <a:t> Filter, CWL = 860 ± 2 nm, FWHM = 10 ± 2 nm </a:t>
            </a:r>
          </a:p>
        </p:txBody>
      </p:sp>
      <p:pic>
        <p:nvPicPr>
          <p:cNvPr id="10242" name="Picture 2" descr="https://lh4.googleusercontent.com/OiFaS_jcT_2diLo2Waqgnj5EMqIMVAF2KaDIqV6lCOWBr-DZof1r6XbnU1S-wN7Ga1yUPBf0WyTZyNlhClqGXKfeNT6hCX8SRk_SHNcOf0Xwy2fs22V8hXR2Z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8582" y="872836"/>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lh3.googleusercontent.com/IQSl3lwR9uMNUTr00T1YcKgT-UM6nNECMeQqhJ_KJ0pkn_CTQBukAMym2xxa9Dh22kWH82PJu1D51HMNijj_e7iWWU6VCU1YfeUv115EvQmC3u1aXGI9Lte67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4282" y="3550227"/>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968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Photodetectors</a:t>
            </a:r>
            <a:endParaRPr lang="en-US" dirty="0"/>
          </a:p>
        </p:txBody>
      </p:sp>
      <p:sp>
        <p:nvSpPr>
          <p:cNvPr id="3" name="Content Placeholder 2"/>
          <p:cNvSpPr>
            <a:spLocks noGrp="1"/>
          </p:cNvSpPr>
          <p:nvPr>
            <p:ph idx="1"/>
          </p:nvPr>
        </p:nvSpPr>
        <p:spPr>
          <a:xfrm>
            <a:off x="457200" y="1935480"/>
            <a:ext cx="4038600" cy="4389120"/>
          </a:xfrm>
        </p:spPr>
        <p:txBody>
          <a:bodyPr>
            <a:normAutofit fontScale="92500" lnSpcReduction="20000"/>
          </a:bodyPr>
          <a:lstStyle/>
          <a:p>
            <a:r>
              <a:rPr lang="en-US" dirty="0"/>
              <a:t>FDS100</a:t>
            </a:r>
          </a:p>
          <a:p>
            <a:r>
              <a:rPr lang="en-US" dirty="0"/>
              <a:t>Si Photodiode, 10 ns Rise Time, 350 - 1100 nm, 3.6 mm x 3.6 mm Active Area </a:t>
            </a:r>
            <a:endParaRPr lang="en-US" dirty="0" smtClean="0"/>
          </a:p>
          <a:p>
            <a:r>
              <a:rPr lang="en-US" dirty="0"/>
              <a:t>The </a:t>
            </a:r>
            <a:r>
              <a:rPr lang="en-US" dirty="0" err="1"/>
              <a:t>photodetector</a:t>
            </a:r>
            <a:r>
              <a:rPr lang="en-US" dirty="0"/>
              <a:t> outputs a current indicative of measured light intensity</a:t>
            </a:r>
            <a:r>
              <a:rPr lang="en-US" dirty="0" smtClean="0"/>
              <a:t>.</a:t>
            </a:r>
          </a:p>
          <a:p>
            <a:r>
              <a:rPr lang="en-US" dirty="0" smtClean="0"/>
              <a:t>Two </a:t>
            </a:r>
            <a:r>
              <a:rPr lang="en-US" dirty="0" err="1"/>
              <a:t>photodetectors</a:t>
            </a:r>
            <a:r>
              <a:rPr lang="en-US" dirty="0"/>
              <a:t> are used in the device: one to measure the intensity of the glucose peak, the other to measure the intensity of the hemoglobin peak.</a:t>
            </a:r>
          </a:p>
        </p:txBody>
      </p:sp>
      <p:pic>
        <p:nvPicPr>
          <p:cNvPr id="11266" name="Picture 2" descr="https://lh3.googleusercontent.com/D0_kAuONsYMvtYoIt5ehNJeAI2QRM0_B2PiNnsLhL9EgCdhTG99UePuZeldXALho-75beca-10eJaidixRfV325eLHpheqLJckLg2FlJ0XkHGtEtMbHWQiNW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182" y="20574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13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Amplifier</a:t>
            </a:r>
            <a:endParaRPr lang="en-US" dirty="0"/>
          </a:p>
        </p:txBody>
      </p:sp>
      <p:sp>
        <p:nvSpPr>
          <p:cNvPr id="4" name="Content Placeholder 3"/>
          <p:cNvSpPr>
            <a:spLocks noGrp="1"/>
          </p:cNvSpPr>
          <p:nvPr>
            <p:ph sz="half" idx="1"/>
          </p:nvPr>
        </p:nvSpPr>
        <p:spPr/>
        <p:txBody>
          <a:bodyPr/>
          <a:lstStyle/>
          <a:p>
            <a:r>
              <a:rPr lang="en-US" dirty="0" smtClean="0"/>
              <a:t>INA116</a:t>
            </a:r>
          </a:p>
          <a:p>
            <a:r>
              <a:rPr lang="en-US" dirty="0" smtClean="0"/>
              <a:t>Instrumentation Amplifier</a:t>
            </a:r>
          </a:p>
          <a:p>
            <a:r>
              <a:rPr lang="en-US" dirty="0" smtClean="0"/>
              <a:t>Ultra low input bias (25fA)</a:t>
            </a:r>
          </a:p>
          <a:p>
            <a:r>
              <a:rPr lang="en-US" dirty="0" smtClean="0"/>
              <a:t>Input buffer amplifiers (no </a:t>
            </a:r>
            <a:r>
              <a:rPr lang="en-US" dirty="0" err="1" smtClean="0"/>
              <a:t>impedence</a:t>
            </a:r>
            <a:r>
              <a:rPr lang="en-US" dirty="0" smtClean="0"/>
              <a:t> matching)</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81662" y="3428206"/>
            <a:ext cx="1971675" cy="1419225"/>
          </a:xfrm>
        </p:spPr>
      </p:pic>
    </p:spTree>
    <p:extLst>
      <p:ext uri="{BB962C8B-B14F-4D97-AF65-F5344CB8AC3E}">
        <p14:creationId xmlns:p14="http://schemas.microsoft.com/office/powerpoint/2010/main" val="142942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https://lh6.googleusercontent.com/dRq5AY46KWWTKBNQ70ktLiA6XahP9ve3hCnAV5ekMKvz_CGe80YoARQ9IfrS3OC_hW7GhMD7wzUUj-yUmoVPAwJfjAeVRjTR3g0GmKIcfM6SGXWdrEUQRG4Ov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62546"/>
            <a:ext cx="6502399"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27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Components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6916025"/>
              </p:ext>
            </p:extLst>
          </p:nvPr>
        </p:nvGraphicFramePr>
        <p:xfrm>
          <a:off x="2894508" y="1863853"/>
          <a:ext cx="5563692" cy="4684857"/>
        </p:xfrm>
        <a:graphic>
          <a:graphicData uri="http://schemas.openxmlformats.org/drawingml/2006/table">
            <a:tbl>
              <a:tblPr/>
              <a:tblGrid>
                <a:gridCol w="2701600"/>
                <a:gridCol w="668713"/>
                <a:gridCol w="722210"/>
                <a:gridCol w="775707"/>
                <a:gridCol w="695462"/>
              </a:tblGrid>
              <a:tr h="521045">
                <a:tc>
                  <a:txBody>
                    <a:bodyPr/>
                    <a:lstStyle/>
                    <a:p>
                      <a:pPr rtl="0" fontAlgn="t">
                        <a:spcBef>
                          <a:spcPts val="0"/>
                        </a:spcBef>
                        <a:spcAft>
                          <a:spcPts val="0"/>
                        </a:spcAft>
                      </a:pPr>
                      <a:r>
                        <a:rPr lang="en-US" sz="1000" b="0" i="0" u="none" strike="noStrike" dirty="0">
                          <a:solidFill>
                            <a:srgbClr val="000000"/>
                          </a:solidFill>
                          <a:effectLst/>
                          <a:latin typeface="Arial"/>
                        </a:rPr>
                        <a:t>Part Number</a:t>
                      </a:r>
                      <a:endParaRPr lang="en-US" sz="1000" dirty="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Provider</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List Price ($)</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Quantity</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Cost ($)</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1582">
                <a:tc>
                  <a:txBody>
                    <a:bodyPr/>
                    <a:lstStyle/>
                    <a:p>
                      <a:pPr rtl="0" fontAlgn="t">
                        <a:spcBef>
                          <a:spcPts val="0"/>
                        </a:spcBef>
                        <a:spcAft>
                          <a:spcPts val="0"/>
                        </a:spcAft>
                      </a:pPr>
                      <a:r>
                        <a:rPr lang="en-US" sz="1000" b="0" i="0" u="none" strike="noStrike">
                          <a:solidFill>
                            <a:srgbClr val="000000"/>
                          </a:solidFill>
                          <a:effectLst/>
                          <a:latin typeface="Arial"/>
                        </a:rPr>
                        <a:t>QL716-B-L</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Thor Labs</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11.50</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1</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11.50</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1582">
                <a:tc>
                  <a:txBody>
                    <a:bodyPr/>
                    <a:lstStyle/>
                    <a:p>
                      <a:pPr rtl="0" fontAlgn="t">
                        <a:spcBef>
                          <a:spcPts val="0"/>
                        </a:spcBef>
                        <a:spcAft>
                          <a:spcPts val="0"/>
                        </a:spcAft>
                      </a:pPr>
                      <a:r>
                        <a:rPr lang="en-US" sz="1000" b="0" i="0" u="none" strike="noStrike">
                          <a:solidFill>
                            <a:srgbClr val="000000"/>
                          </a:solidFill>
                          <a:effectLst/>
                          <a:latin typeface="Arial"/>
                        </a:rPr>
                        <a:t>LD1100</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a:effectLst/>
                        </a:rPr>
                        <a:t/>
                      </a:r>
                      <a:br>
                        <a:rPr lang="en-US" sz="1000">
                          <a:effectLst/>
                        </a:rPr>
                      </a:b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85.00</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1</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85.00</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1582">
                <a:tc>
                  <a:txBody>
                    <a:bodyPr/>
                    <a:lstStyle/>
                    <a:p>
                      <a:pPr rtl="0" fontAlgn="t">
                        <a:spcBef>
                          <a:spcPts val="0"/>
                        </a:spcBef>
                        <a:spcAft>
                          <a:spcPts val="0"/>
                        </a:spcAft>
                      </a:pPr>
                      <a:r>
                        <a:rPr lang="en-US" sz="1000" b="0" i="0" u="none" strike="noStrike">
                          <a:solidFill>
                            <a:srgbClr val="000000"/>
                          </a:solidFill>
                          <a:effectLst/>
                          <a:latin typeface="Arial"/>
                        </a:rPr>
                        <a:t>LT220P-B</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a:effectLst/>
                        </a:rPr>
                        <a:t/>
                      </a:r>
                      <a:br>
                        <a:rPr lang="en-US" sz="1000">
                          <a:effectLst/>
                        </a:rPr>
                      </a:b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115.00</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1</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115.00</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1582">
                <a:tc>
                  <a:txBody>
                    <a:bodyPr/>
                    <a:lstStyle/>
                    <a:p>
                      <a:pPr rtl="0" fontAlgn="t">
                        <a:spcBef>
                          <a:spcPts val="0"/>
                        </a:spcBef>
                        <a:spcAft>
                          <a:spcPts val="0"/>
                        </a:spcAft>
                      </a:pPr>
                      <a:r>
                        <a:rPr lang="en-US" sz="1000" b="0" i="0" u="none" strike="noStrike">
                          <a:solidFill>
                            <a:srgbClr val="000000"/>
                          </a:solidFill>
                          <a:effectLst/>
                          <a:latin typeface="Arial"/>
                        </a:rPr>
                        <a:t>BS011</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a:effectLst/>
                        </a:rPr>
                        <a:t/>
                      </a:r>
                      <a:br>
                        <a:rPr lang="en-US" sz="1000">
                          <a:effectLst/>
                        </a:rPr>
                      </a:b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164.20</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2</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a:rPr>
                        <a:t>328.40</a:t>
                      </a:r>
                      <a:endParaRPr lang="en-US" sz="1000" dirty="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1582">
                <a:tc>
                  <a:txBody>
                    <a:bodyPr/>
                    <a:lstStyle/>
                    <a:p>
                      <a:pPr rtl="0" fontAlgn="t">
                        <a:spcBef>
                          <a:spcPts val="0"/>
                        </a:spcBef>
                        <a:spcAft>
                          <a:spcPts val="0"/>
                        </a:spcAft>
                      </a:pPr>
                      <a:r>
                        <a:rPr lang="en-US" sz="1000" b="0" i="0" u="none" strike="noStrike" dirty="0">
                          <a:solidFill>
                            <a:srgbClr val="000000"/>
                          </a:solidFill>
                          <a:effectLst/>
                          <a:latin typeface="Arial"/>
                        </a:rPr>
                        <a:t>C240TME-B</a:t>
                      </a:r>
                      <a:endParaRPr lang="en-US" sz="1000" dirty="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a:effectLst/>
                        </a:rPr>
                        <a:t/>
                      </a:r>
                      <a:br>
                        <a:rPr lang="en-US" sz="1000">
                          <a:effectLst/>
                        </a:rPr>
                      </a:b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79.00</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3</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237.00</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1582">
                <a:tc>
                  <a:txBody>
                    <a:bodyPr/>
                    <a:lstStyle/>
                    <a:p>
                      <a:pPr rtl="0" fontAlgn="t">
                        <a:spcBef>
                          <a:spcPts val="0"/>
                        </a:spcBef>
                        <a:spcAft>
                          <a:spcPts val="0"/>
                        </a:spcAft>
                      </a:pPr>
                      <a:r>
                        <a:rPr lang="en-US" sz="1000" b="0" i="0" u="none" strike="noStrike">
                          <a:solidFill>
                            <a:srgbClr val="000000"/>
                          </a:solidFill>
                          <a:effectLst/>
                          <a:latin typeface="Arial"/>
                        </a:rPr>
                        <a:t>FB890-10</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a:effectLst/>
                        </a:rPr>
                        <a:t/>
                      </a:r>
                      <a:br>
                        <a:rPr lang="en-US" sz="1000">
                          <a:effectLst/>
                        </a:rPr>
                      </a:b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91.26</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1</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91.26</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1582">
                <a:tc>
                  <a:txBody>
                    <a:bodyPr/>
                    <a:lstStyle/>
                    <a:p>
                      <a:pPr rtl="0" fontAlgn="t">
                        <a:spcBef>
                          <a:spcPts val="0"/>
                        </a:spcBef>
                        <a:spcAft>
                          <a:spcPts val="0"/>
                        </a:spcAft>
                      </a:pPr>
                      <a:r>
                        <a:rPr lang="en-US" sz="1000" b="0" i="0" u="none" strike="noStrike">
                          <a:solidFill>
                            <a:srgbClr val="000000"/>
                          </a:solidFill>
                          <a:effectLst/>
                          <a:latin typeface="Arial"/>
                        </a:rPr>
                        <a:t>FB860-10</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a:effectLst/>
                        </a:rPr>
                        <a:t/>
                      </a:r>
                      <a:br>
                        <a:rPr lang="en-US" sz="1000">
                          <a:effectLst/>
                        </a:rPr>
                      </a:b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91.26</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1</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91.26</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1582">
                <a:tc>
                  <a:txBody>
                    <a:bodyPr/>
                    <a:lstStyle/>
                    <a:p>
                      <a:pPr rtl="0" fontAlgn="t">
                        <a:spcBef>
                          <a:spcPts val="0"/>
                        </a:spcBef>
                        <a:spcAft>
                          <a:spcPts val="0"/>
                        </a:spcAft>
                      </a:pPr>
                      <a:r>
                        <a:rPr lang="en-US" sz="1000" b="0" i="0" u="none" strike="noStrike" dirty="0">
                          <a:solidFill>
                            <a:srgbClr val="000000"/>
                          </a:solidFill>
                          <a:effectLst/>
                          <a:latin typeface="Arial"/>
                        </a:rPr>
                        <a:t>FDS100</a:t>
                      </a:r>
                      <a:endParaRPr lang="en-US" sz="1000" dirty="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a:effectLst/>
                        </a:rPr>
                        <a:t/>
                      </a:r>
                      <a:br>
                        <a:rPr lang="en-US" sz="1000">
                          <a:effectLst/>
                        </a:rPr>
                      </a:b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13.10</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2</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26.20</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1582">
                <a:tc>
                  <a:txBody>
                    <a:bodyPr/>
                    <a:lstStyle/>
                    <a:p>
                      <a:pPr rtl="0" fontAlgn="t">
                        <a:spcBef>
                          <a:spcPts val="0"/>
                        </a:spcBef>
                        <a:spcAft>
                          <a:spcPts val="0"/>
                        </a:spcAft>
                      </a:pPr>
                      <a:r>
                        <a:rPr lang="en-US" sz="1000" dirty="0" smtClean="0">
                          <a:effectLst/>
                        </a:rPr>
                        <a:t>INA116PA</a:t>
                      </a:r>
                      <a:endParaRPr lang="en-US" sz="1000" dirty="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dirty="0" err="1" smtClean="0">
                          <a:effectLst/>
                        </a:rPr>
                        <a:t>Digi</a:t>
                      </a:r>
                      <a:r>
                        <a:rPr lang="en-US" sz="1000" dirty="0" smtClean="0">
                          <a:effectLst/>
                        </a:rPr>
                        <a:t>-key</a:t>
                      </a:r>
                      <a:endParaRPr lang="en-US" sz="1000" dirty="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dirty="0" smtClean="0">
                          <a:effectLst/>
                        </a:rPr>
                        <a:t>16.51</a:t>
                      </a:r>
                      <a:endParaRPr lang="en-US" sz="1000" dirty="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dirty="0" smtClean="0">
                          <a:effectLst/>
                        </a:rPr>
                        <a:t>2</a:t>
                      </a:r>
                      <a:endParaRPr lang="en-US" sz="1000" dirty="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dirty="0" smtClean="0">
                          <a:effectLst/>
                        </a:rPr>
                        <a:t>33.02</a:t>
                      </a:r>
                      <a:endParaRPr lang="en-US" sz="1000" dirty="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1582">
                <a:tc>
                  <a:txBody>
                    <a:bodyPr/>
                    <a:lstStyle/>
                    <a:p>
                      <a:pPr rtl="0" fontAlgn="t">
                        <a:spcBef>
                          <a:spcPts val="0"/>
                        </a:spcBef>
                        <a:spcAft>
                          <a:spcPts val="0"/>
                        </a:spcAft>
                      </a:pPr>
                      <a:r>
                        <a:rPr lang="en-US" sz="1000" b="0" i="0" u="none" strike="noStrike" dirty="0">
                          <a:solidFill>
                            <a:srgbClr val="000000"/>
                          </a:solidFill>
                          <a:effectLst/>
                          <a:latin typeface="Arial"/>
                        </a:rPr>
                        <a:t>*Shipping</a:t>
                      </a:r>
                      <a:endParaRPr lang="en-US" sz="1000" dirty="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a:effectLst/>
                        </a:rPr>
                        <a:t/>
                      </a:r>
                      <a:br>
                        <a:rPr lang="en-US" sz="1000">
                          <a:effectLst/>
                        </a:rPr>
                      </a:b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a:effectLst/>
                        </a:rPr>
                        <a:t/>
                      </a:r>
                      <a:br>
                        <a:rPr lang="en-US" sz="1000">
                          <a:effectLst/>
                        </a:rPr>
                      </a:b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a:effectLst/>
                        </a:rPr>
                        <a:t/>
                      </a:r>
                      <a:br>
                        <a:rPr lang="en-US" sz="1000">
                          <a:effectLst/>
                        </a:rPr>
                      </a:b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a:rPr>
                        <a:t>~9.00</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66861">
                <a:tc>
                  <a:txBody>
                    <a:bodyPr/>
                    <a:lstStyle/>
                    <a:p>
                      <a:pPr rtl="0" fontAlgn="t">
                        <a:spcBef>
                          <a:spcPts val="0"/>
                        </a:spcBef>
                        <a:spcAft>
                          <a:spcPts val="0"/>
                        </a:spcAft>
                      </a:pPr>
                      <a:r>
                        <a:rPr lang="en-US" sz="1000" b="0" i="0" u="none" strike="noStrike">
                          <a:solidFill>
                            <a:srgbClr val="000000"/>
                          </a:solidFill>
                          <a:effectLst/>
                          <a:latin typeface="Arial"/>
                        </a:rPr>
                        <a:t>Total</a:t>
                      </a: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a:effectLst/>
                        </a:rPr>
                        <a:t/>
                      </a:r>
                      <a:br>
                        <a:rPr lang="en-US" sz="1000">
                          <a:effectLst/>
                        </a:rPr>
                      </a:b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a:effectLst/>
                        </a:rPr>
                        <a:t/>
                      </a:r>
                      <a:br>
                        <a:rPr lang="en-US" sz="1000">
                          <a:effectLst/>
                        </a:rPr>
                      </a:b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000">
                          <a:effectLst/>
                        </a:rPr>
                        <a:t/>
                      </a:r>
                      <a:br>
                        <a:rPr lang="en-US" sz="1000">
                          <a:effectLst/>
                        </a:rPr>
                      </a:br>
                      <a:endParaRPr lang="en-US" sz="100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smtClean="0">
                          <a:solidFill>
                            <a:srgbClr val="000000"/>
                          </a:solidFill>
                          <a:effectLst/>
                          <a:latin typeface="Arial"/>
                        </a:rPr>
                        <a:t>1027.64</a:t>
                      </a:r>
                      <a:endParaRPr lang="en-US" sz="1000" dirty="0">
                        <a:effectLst/>
                      </a:endParaRPr>
                    </a:p>
                  </a:txBody>
                  <a:tcPr marL="37636" marR="37636" marT="37636" marB="3763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52400" y="2653698"/>
            <a:ext cx="25908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itchFamily="34" charset="0"/>
                <a:cs typeface="Arial" pitchFamily="34" charset="0"/>
              </a:rPr>
              <a:t>List of Optical Components Required for Prototype</a:t>
            </a:r>
          </a:p>
          <a:p>
            <a:pPr lvl="0" fontAlgn="base">
              <a:spcBef>
                <a:spcPct val="0"/>
              </a:spcBef>
              <a:spcAft>
                <a:spcPct val="0"/>
              </a:spcAft>
            </a:pPr>
            <a:r>
              <a:rPr lang="en-US" altLang="en-US" sz="1200" dirty="0">
                <a:latin typeface="Arial" pitchFamily="34" charset="0"/>
                <a:cs typeface="Arial" pitchFamily="34" charset="0"/>
              </a:rPr>
              <a:t>The lead time of these parts range from 3 to 5 business days.</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4412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a:t>
            </a:r>
            <a:endParaRPr lang="en-US" dirty="0"/>
          </a:p>
        </p:txBody>
      </p:sp>
      <p:sp>
        <p:nvSpPr>
          <p:cNvPr id="3" name="Content Placeholder 2"/>
          <p:cNvSpPr>
            <a:spLocks noGrp="1"/>
          </p:cNvSpPr>
          <p:nvPr>
            <p:ph idx="1"/>
          </p:nvPr>
        </p:nvSpPr>
        <p:spPr/>
        <p:txBody>
          <a:bodyPr/>
          <a:lstStyle/>
          <a:p>
            <a:r>
              <a:rPr lang="en-US" dirty="0"/>
              <a:t>Diabetes mellitus attributed to malfunction of insulin production, a molecule that regulates blood glucose concentrations within the body</a:t>
            </a:r>
          </a:p>
          <a:p>
            <a:r>
              <a:rPr lang="en-US" dirty="0" smtClean="0"/>
              <a:t>Normal </a:t>
            </a:r>
            <a:r>
              <a:rPr lang="en-US" dirty="0"/>
              <a:t>glucose level: 70 to 110 mg/</a:t>
            </a:r>
            <a:r>
              <a:rPr lang="en-US" dirty="0" err="1"/>
              <a:t>dL</a:t>
            </a:r>
            <a:endParaRPr lang="en-US" dirty="0"/>
          </a:p>
          <a:p>
            <a:r>
              <a:rPr lang="en-US" dirty="0"/>
              <a:t>Blood glucose spike to 180 mg/</a:t>
            </a:r>
            <a:r>
              <a:rPr lang="en-US" dirty="0" err="1"/>
              <a:t>dL</a:t>
            </a:r>
            <a:r>
              <a:rPr lang="en-US" dirty="0"/>
              <a:t> after meals</a:t>
            </a:r>
          </a:p>
          <a:p>
            <a:pPr lvl="1"/>
            <a:r>
              <a:rPr lang="en-US" dirty="0"/>
              <a:t>Normally brought back down by insulin </a:t>
            </a:r>
          </a:p>
          <a:p>
            <a:pPr lvl="1"/>
            <a:r>
              <a:rPr lang="en-US" dirty="0"/>
              <a:t>Stay high for 3 </a:t>
            </a:r>
            <a:r>
              <a:rPr lang="en-US" dirty="0" smtClean="0"/>
              <a:t>hours </a:t>
            </a:r>
            <a:r>
              <a:rPr lang="en-US" dirty="0"/>
              <a:t>for people with diabetes</a:t>
            </a:r>
          </a:p>
          <a:p>
            <a:endParaRPr lang="en-US" dirty="0"/>
          </a:p>
        </p:txBody>
      </p:sp>
    </p:spTree>
    <p:extLst>
      <p:ext uri="{BB962C8B-B14F-4D97-AF65-F5344CB8AC3E}">
        <p14:creationId xmlns:p14="http://schemas.microsoft.com/office/powerpoint/2010/main" val="2609348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 Process</a:t>
            </a:r>
            <a:endParaRPr lang="en-US" dirty="0"/>
          </a:p>
        </p:txBody>
      </p:sp>
      <p:sp>
        <p:nvSpPr>
          <p:cNvPr id="3" name="Content Placeholder 2"/>
          <p:cNvSpPr>
            <a:spLocks noGrp="1"/>
          </p:cNvSpPr>
          <p:nvPr>
            <p:ph idx="1"/>
          </p:nvPr>
        </p:nvSpPr>
        <p:spPr>
          <a:xfrm>
            <a:off x="457200" y="1935480"/>
            <a:ext cx="4114800" cy="4389120"/>
          </a:xfrm>
        </p:spPr>
        <p:txBody>
          <a:bodyPr/>
          <a:lstStyle/>
          <a:p>
            <a:r>
              <a:rPr lang="en-US" dirty="0" smtClean="0"/>
              <a:t>3D Printing</a:t>
            </a:r>
          </a:p>
          <a:p>
            <a:r>
              <a:rPr lang="en-US" dirty="0" err="1" smtClean="0"/>
              <a:t>MakerBot</a:t>
            </a:r>
            <a:r>
              <a:rPr lang="en-US" dirty="0" smtClean="0"/>
              <a:t> R2</a:t>
            </a:r>
          </a:p>
          <a:p>
            <a:r>
              <a:rPr lang="en-US" dirty="0" smtClean="0"/>
              <a:t>Acrylonitrile butadiene styrene (ABS)</a:t>
            </a:r>
            <a:endParaRPr lang="en-US" dirty="0"/>
          </a:p>
        </p:txBody>
      </p:sp>
      <p:pic>
        <p:nvPicPr>
          <p:cNvPr id="5122" name="Picture 2" descr="http://img01.cp.aliimg.com/bao/uploaded/i2/897631339/T2dsWPXo0bXXXXXXXX_!!8976313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754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Mass Production: Injection Molds</a:t>
            </a:r>
            <a:endParaRPr lang="en-US" dirty="0"/>
          </a:p>
        </p:txBody>
      </p:sp>
      <p:sp>
        <p:nvSpPr>
          <p:cNvPr id="3" name="Content Placeholder 2"/>
          <p:cNvSpPr>
            <a:spLocks noGrp="1"/>
          </p:cNvSpPr>
          <p:nvPr>
            <p:ph idx="1"/>
          </p:nvPr>
        </p:nvSpPr>
        <p:spPr>
          <a:xfrm>
            <a:off x="457200" y="1935480"/>
            <a:ext cx="4114800" cy="4389120"/>
          </a:xfrm>
        </p:spPr>
        <p:txBody>
          <a:bodyPr/>
          <a:lstStyle/>
          <a:p>
            <a:r>
              <a:rPr lang="en-US" dirty="0" smtClean="0"/>
              <a:t>High initial cost for mold</a:t>
            </a:r>
          </a:p>
          <a:p>
            <a:r>
              <a:rPr lang="en-US" dirty="0" smtClean="0"/>
              <a:t>Low per-unit cost</a:t>
            </a:r>
          </a:p>
          <a:p>
            <a:r>
              <a:rPr lang="en-US" dirty="0" smtClean="0"/>
              <a:t>Estimated initial cost of $6106</a:t>
            </a:r>
          </a:p>
          <a:p>
            <a:r>
              <a:rPr lang="en-US" dirty="0" smtClean="0"/>
              <a:t>ABS pellets cost $1.65/kg</a:t>
            </a:r>
          </a:p>
          <a:p>
            <a:r>
              <a:rPr lang="en-US" dirty="0" smtClean="0"/>
              <a:t>2000 units cost $108</a:t>
            </a:r>
            <a:endParaRPr lang="en-US" dirty="0"/>
          </a:p>
        </p:txBody>
      </p:sp>
      <p:pic>
        <p:nvPicPr>
          <p:cNvPr id="6146" name="Picture 2" descr="http://www.design-technology.org/injectiondraw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362200"/>
            <a:ext cx="4410075" cy="240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51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pPr lvl="0"/>
            <a:r>
              <a:rPr lang="en-US" dirty="0" smtClean="0"/>
              <a:t>Signal strength is very important</a:t>
            </a:r>
          </a:p>
          <a:p>
            <a:pPr lvl="0"/>
            <a:r>
              <a:rPr lang="en-US" dirty="0" smtClean="0"/>
              <a:t>Consider cost as well as </a:t>
            </a:r>
            <a:r>
              <a:rPr lang="en-US" dirty="0" smtClean="0"/>
              <a:t>effectiveness</a:t>
            </a:r>
          </a:p>
          <a:p>
            <a:pPr lvl="0"/>
            <a:r>
              <a:rPr lang="en-US" dirty="0" smtClean="0"/>
              <a:t>Usage of lasers</a:t>
            </a:r>
            <a:endParaRPr lang="en-US" dirty="0" smtClean="0"/>
          </a:p>
          <a:p>
            <a:pPr lvl="0"/>
            <a:endParaRPr lang="en-US" dirty="0" smtClean="0"/>
          </a:p>
          <a:p>
            <a:pPr lvl="0"/>
            <a:endParaRPr lang="en-US" dirty="0" smtClean="0"/>
          </a:p>
          <a:p>
            <a:pPr lvl="0"/>
            <a:endParaRPr lang="en-US" dirty="0" smtClean="0"/>
          </a:p>
          <a:p>
            <a:pPr lvl="0"/>
            <a:endParaRPr lang="en-US" dirty="0"/>
          </a:p>
        </p:txBody>
      </p:sp>
    </p:spTree>
    <p:extLst>
      <p:ext uri="{BB962C8B-B14F-4D97-AF65-F5344CB8AC3E}">
        <p14:creationId xmlns:p14="http://schemas.microsoft.com/office/powerpoint/2010/main" val="3779037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lstStyle/>
          <a:p>
            <a:r>
              <a:rPr lang="en-US" dirty="0" smtClean="0"/>
              <a:t>More prototyping</a:t>
            </a:r>
          </a:p>
          <a:p>
            <a:r>
              <a:rPr lang="en-US" dirty="0" smtClean="0"/>
              <a:t>Clinical testing</a:t>
            </a:r>
          </a:p>
          <a:p>
            <a:r>
              <a:rPr lang="en-US" dirty="0" smtClean="0"/>
              <a:t>Seek </a:t>
            </a:r>
            <a:r>
              <a:rPr lang="en-US" smtClean="0"/>
              <a:t>FDA approval</a:t>
            </a:r>
            <a:endParaRPr lang="en-US"/>
          </a:p>
        </p:txBody>
      </p:sp>
    </p:spTree>
    <p:extLst>
      <p:ext uri="{BB962C8B-B14F-4D97-AF65-F5344CB8AC3E}">
        <p14:creationId xmlns:p14="http://schemas.microsoft.com/office/powerpoint/2010/main" val="3270096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211130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32500" lnSpcReduction="20000"/>
          </a:bodyPr>
          <a:lstStyle/>
          <a:p>
            <a:r>
              <a:rPr lang="en-US" sz="3400" dirty="0"/>
              <a:t>1. Kong et al. “Clinical Feasibility of Raman Spectroscopy for Quantitative Blood Glucose Measurement.” Massachusetts Institute of Technology. 2011. </a:t>
            </a:r>
          </a:p>
          <a:p>
            <a:r>
              <a:rPr lang="en-US" sz="3400" dirty="0"/>
              <a:t>2. </a:t>
            </a:r>
            <a:r>
              <a:rPr lang="en-US" sz="3400" dirty="0" err="1"/>
              <a:t>Larin</a:t>
            </a:r>
            <a:r>
              <a:rPr lang="en-US" sz="3400" dirty="0"/>
              <a:t>, K. V., M. S. </a:t>
            </a:r>
            <a:r>
              <a:rPr lang="en-US" sz="3400" dirty="0" err="1"/>
              <a:t>Eledrisi</a:t>
            </a:r>
            <a:r>
              <a:rPr lang="en-US" sz="3400" dirty="0"/>
              <a:t>, M. </a:t>
            </a:r>
            <a:r>
              <a:rPr lang="en-US" sz="3400" dirty="0" err="1"/>
              <a:t>Motamedi</a:t>
            </a:r>
            <a:r>
              <a:rPr lang="en-US" sz="3400" dirty="0"/>
              <a:t>, and R. O. </a:t>
            </a:r>
            <a:r>
              <a:rPr lang="en-US" sz="3400" dirty="0" err="1"/>
              <a:t>Esenaliev</a:t>
            </a:r>
            <a:r>
              <a:rPr lang="en-US" sz="3400" dirty="0"/>
              <a:t>. "Noninvasive Blood Glucose Monitoring With Optical Coherence Tomography: A Pilot Study In Human Subjects ." Diabetes Care 25.12 (2002): 2263-2267. Print.</a:t>
            </a:r>
          </a:p>
          <a:p>
            <a:r>
              <a:rPr lang="en-US" sz="3400" dirty="0"/>
              <a:t>3. N.D. Evans, L. </a:t>
            </a:r>
            <a:r>
              <a:rPr lang="en-US" sz="3400" dirty="0" err="1"/>
              <a:t>Gnudi</a:t>
            </a:r>
            <a:r>
              <a:rPr lang="en-US" sz="3400" dirty="0"/>
              <a:t>, O. J. </a:t>
            </a:r>
            <a:r>
              <a:rPr lang="en-US" sz="3400" dirty="0" err="1"/>
              <a:t>Rolinski</a:t>
            </a:r>
            <a:r>
              <a:rPr lang="en-US" sz="3400" dirty="0"/>
              <a:t>, D. J. S. Birch, and J. C. Pickup. “Non-invasive glucose monitoring by NAD(P)H </a:t>
            </a:r>
            <a:r>
              <a:rPr lang="en-US" sz="3400" dirty="0" err="1"/>
              <a:t>Autofluorescence</a:t>
            </a:r>
            <a:r>
              <a:rPr lang="en-US" sz="3400" dirty="0"/>
              <a:t> spectroscopy in </a:t>
            </a:r>
            <a:r>
              <a:rPr lang="en-US" sz="3400" dirty="0" err="1"/>
              <a:t>broblasts</a:t>
            </a:r>
            <a:r>
              <a:rPr lang="en-US" sz="3400" dirty="0"/>
              <a:t> and </a:t>
            </a:r>
            <a:r>
              <a:rPr lang="en-US" sz="3400" dirty="0" err="1"/>
              <a:t>adipocytes:a</a:t>
            </a:r>
            <a:r>
              <a:rPr lang="en-US" sz="3400" dirty="0"/>
              <a:t> model for skin glucose sensing.” Diabetes Technology and Therapeutics 5 (2003): 807-816. Print.</a:t>
            </a:r>
          </a:p>
          <a:p>
            <a:r>
              <a:rPr lang="en-US" sz="3400" dirty="0"/>
              <a:t>4. </a:t>
            </a:r>
            <a:r>
              <a:rPr lang="en-US" sz="3400" dirty="0" err="1"/>
              <a:t>Pishko</a:t>
            </a:r>
            <a:r>
              <a:rPr lang="en-US" sz="3400" dirty="0"/>
              <a:t>, Michael V.. "Analysis: Glucose Monitoring By Reverse </a:t>
            </a:r>
            <a:r>
              <a:rPr lang="en-US" sz="3400" dirty="0" err="1"/>
              <a:t>Iontophoresis</a:t>
            </a:r>
            <a:r>
              <a:rPr lang="en-US" sz="3400" dirty="0"/>
              <a:t>." Diabetes Technology Therapeutics 2.2 (2000): 209-210. Print.</a:t>
            </a:r>
          </a:p>
          <a:p>
            <a:r>
              <a:rPr lang="en-US" sz="3400" dirty="0"/>
              <a:t>5. </a:t>
            </a:r>
            <a:r>
              <a:rPr lang="en-US" sz="3400" dirty="0" err="1"/>
              <a:t>Plaitez</a:t>
            </a:r>
            <a:r>
              <a:rPr lang="en-US" sz="3400" dirty="0"/>
              <a:t>, Miguel, Tobias </a:t>
            </a:r>
            <a:r>
              <a:rPr lang="en-US" sz="3400" dirty="0" err="1"/>
              <a:t>Leiblein</a:t>
            </a:r>
            <a:r>
              <a:rPr lang="en-US" sz="3400" dirty="0"/>
              <a:t>, and Alexander Bauer. "In Vivo Noninvasive Monitoring of Glucose Concentration in Human Epidermis by Mid-Infrared Pulsed </a:t>
            </a:r>
            <a:r>
              <a:rPr lang="en-US" sz="3400" dirty="0" err="1"/>
              <a:t>Photoacoustic</a:t>
            </a:r>
            <a:r>
              <a:rPr lang="en-US" sz="3400" dirty="0"/>
              <a:t> Spectroscopy." Analytical Chemistry 85.2 (2013): 1013-1020. Print.</a:t>
            </a:r>
          </a:p>
          <a:p>
            <a:r>
              <a:rPr lang="en-US" sz="3400" dirty="0"/>
              <a:t>6. Potts, </a:t>
            </a:r>
            <a:r>
              <a:rPr lang="en-US" sz="3400" dirty="0" err="1"/>
              <a:t>Russel</a:t>
            </a:r>
            <a:r>
              <a:rPr lang="en-US" sz="3400" dirty="0"/>
              <a:t>, Janet </a:t>
            </a:r>
            <a:r>
              <a:rPr lang="en-US" sz="3400" dirty="0" err="1"/>
              <a:t>Tamada</a:t>
            </a:r>
            <a:r>
              <a:rPr lang="en-US" sz="3400" dirty="0"/>
              <a:t>, and </a:t>
            </a:r>
            <a:r>
              <a:rPr lang="en-US" sz="3400" dirty="0" err="1"/>
              <a:t>Micheal</a:t>
            </a:r>
            <a:r>
              <a:rPr lang="en-US" sz="3400" dirty="0"/>
              <a:t> </a:t>
            </a:r>
            <a:r>
              <a:rPr lang="en-US" sz="3400" dirty="0" err="1"/>
              <a:t>Tearny</a:t>
            </a:r>
            <a:r>
              <a:rPr lang="en-US" sz="3400" dirty="0"/>
              <a:t>. "Glucose monitoring by reverse </a:t>
            </a:r>
            <a:r>
              <a:rPr lang="en-US" sz="3400" dirty="0" err="1"/>
              <a:t>iontophoresis</a:t>
            </a:r>
            <a:r>
              <a:rPr lang="en-US" sz="3400" dirty="0"/>
              <a:t>." Diabetes/metabolism research and reviews 18 (2002): 49-53. Print.</a:t>
            </a:r>
          </a:p>
          <a:p>
            <a:r>
              <a:rPr lang="en-US" sz="3400" dirty="0"/>
              <a:t>7. Shao et al. “In Vivo Blood Glucose Quantification Using Raman Spectroscopy.” Fuzhou University. 2012.</a:t>
            </a:r>
          </a:p>
          <a:p>
            <a:r>
              <a:rPr lang="en-US" sz="3400" dirty="0"/>
              <a:t>8. </a:t>
            </a:r>
            <a:r>
              <a:rPr lang="en-US" sz="3400" dirty="0" err="1"/>
              <a:t>Thenadil</a:t>
            </a:r>
            <a:r>
              <a:rPr lang="en-US" sz="3400" dirty="0"/>
              <a:t>, Suresh, and Jessica </a:t>
            </a:r>
            <a:r>
              <a:rPr lang="en-US" sz="3400" dirty="0" err="1"/>
              <a:t>Rennert</a:t>
            </a:r>
            <a:r>
              <a:rPr lang="en-US" sz="3400" dirty="0"/>
              <a:t>. "Comparison of Glucose Concentration in Interstitial Fluid, and Capillary and Venous Blood During Rapid Changes in Blood Glucose Levels." Diabetes Technology &amp; Therapeutics 3.3 (2004): 357-365. Print.</a:t>
            </a:r>
          </a:p>
          <a:p>
            <a:r>
              <a:rPr lang="en-US" sz="3400" dirty="0"/>
              <a:t>9. Whiting, D., Weil, C., &amp; Shaw, J. (2011). IDF Diabetes Atlas: Global estimates of the prevalence of diabetes for 2011 and 2030. Diabetes Research and Clinical Practice, 94(3), 311-321.</a:t>
            </a:r>
          </a:p>
          <a:p>
            <a:r>
              <a:rPr lang="en-US" sz="3400" dirty="0"/>
              <a:t>10. </a:t>
            </a:r>
            <a:r>
              <a:rPr lang="en-US" sz="3400" dirty="0" err="1"/>
              <a:t>Vashist</a:t>
            </a:r>
            <a:r>
              <a:rPr lang="en-US" sz="3400" dirty="0"/>
              <a:t>, </a:t>
            </a:r>
            <a:r>
              <a:rPr lang="en-US" sz="3400" dirty="0" err="1"/>
              <a:t>Sandeep</a:t>
            </a:r>
            <a:r>
              <a:rPr lang="en-US" sz="3400" dirty="0"/>
              <a:t>. "Non-invasive glucose monitoring technology in diabetes management: A review." </a:t>
            </a:r>
            <a:r>
              <a:rPr lang="en-US" sz="3400" dirty="0" err="1"/>
              <a:t>Analytica</a:t>
            </a:r>
            <a:r>
              <a:rPr lang="en-US" sz="3400" dirty="0"/>
              <a:t> </a:t>
            </a:r>
            <a:r>
              <a:rPr lang="en-US" sz="3400" dirty="0" err="1"/>
              <a:t>Chimica</a:t>
            </a:r>
            <a:r>
              <a:rPr lang="en-US" sz="3400" dirty="0"/>
              <a:t> </a:t>
            </a:r>
            <a:r>
              <a:rPr lang="en-US" sz="3400" dirty="0" err="1"/>
              <a:t>Acta</a:t>
            </a:r>
            <a:r>
              <a:rPr lang="en-US" sz="3400" dirty="0"/>
              <a:t> 750 (2012): 16-27. Print.</a:t>
            </a:r>
          </a:p>
          <a:p>
            <a:r>
              <a:rPr lang="en-US" sz="3400" dirty="0"/>
              <a:t>11. Yang, </a:t>
            </a:r>
            <a:r>
              <a:rPr lang="en-US" sz="3400" dirty="0" err="1"/>
              <a:t>Chaoshin</a:t>
            </a:r>
            <a:r>
              <a:rPr lang="en-US" sz="3400" dirty="0"/>
              <a:t>, </a:t>
            </a:r>
            <a:r>
              <a:rPr lang="en-US" sz="3400" dirty="0" err="1"/>
              <a:t>Chiawei</a:t>
            </a:r>
            <a:r>
              <a:rPr lang="en-US" sz="3400" dirty="0"/>
              <a:t> Chang, and </a:t>
            </a:r>
            <a:r>
              <a:rPr lang="en-US" sz="3400" dirty="0" err="1"/>
              <a:t>Jenshinn</a:t>
            </a:r>
            <a:r>
              <a:rPr lang="en-US" sz="3400" dirty="0"/>
              <a:t> Lin. "A Comparison between Venous and Finger-Prick Blood Sampling on Values of Blood Glucose." International Conference on Nutrition and Food Sciences 39 (2012): 207-210. Print.</a:t>
            </a:r>
          </a:p>
          <a:p>
            <a:r>
              <a:rPr lang="en-US" sz="3400" dirty="0"/>
              <a:t>12. Zhang, Ping, </a:t>
            </a:r>
            <a:r>
              <a:rPr lang="en-US" sz="3400" dirty="0" err="1"/>
              <a:t>Xinzhi</a:t>
            </a:r>
            <a:r>
              <a:rPr lang="en-US" sz="3400" dirty="0"/>
              <a:t> Zhang, and Jonathan Brown. "Global healthcare expenditure on diabetes for 2010 and 2030." Diabetes Research and Clinical Practice 87.3 (2010): 293-301. Print.</a:t>
            </a:r>
          </a:p>
          <a:p>
            <a:endParaRPr lang="en-US" dirty="0"/>
          </a:p>
        </p:txBody>
      </p:sp>
    </p:spTree>
    <p:extLst>
      <p:ext uri="{BB962C8B-B14F-4D97-AF65-F5344CB8AC3E}">
        <p14:creationId xmlns:p14="http://schemas.microsoft.com/office/powerpoint/2010/main" val="2165952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Finger Prick- The Gold Standard</a:t>
            </a:r>
            <a:endParaRPr lang="en-US" dirty="0"/>
          </a:p>
        </p:txBody>
      </p:sp>
      <p:sp>
        <p:nvSpPr>
          <p:cNvPr id="3" name="Content Placeholder 2"/>
          <p:cNvSpPr>
            <a:spLocks noGrp="1"/>
          </p:cNvSpPr>
          <p:nvPr>
            <p:ph idx="1"/>
          </p:nvPr>
        </p:nvSpPr>
        <p:spPr>
          <a:xfrm>
            <a:off x="457200" y="1935480"/>
            <a:ext cx="4191000" cy="4389120"/>
          </a:xfrm>
        </p:spPr>
        <p:txBody>
          <a:bodyPr>
            <a:normAutofit fontScale="92500" lnSpcReduction="10000"/>
          </a:bodyPr>
          <a:lstStyle/>
          <a:p>
            <a:r>
              <a:rPr lang="en-US" dirty="0"/>
              <a:t>Performs glucose oxidation and measures changes in sample</a:t>
            </a:r>
          </a:p>
          <a:p>
            <a:r>
              <a:rPr lang="en-US" dirty="0" smtClean="0"/>
              <a:t>Costs approximately $1000 per year in test strips</a:t>
            </a:r>
          </a:p>
          <a:p>
            <a:r>
              <a:rPr lang="en-US" dirty="0" smtClean="0"/>
              <a:t>Requires </a:t>
            </a:r>
            <a:r>
              <a:rPr lang="en-US" dirty="0"/>
              <a:t>puncturing the </a:t>
            </a:r>
            <a:r>
              <a:rPr lang="en-US" dirty="0" smtClean="0"/>
              <a:t>skin which often </a:t>
            </a:r>
            <a:r>
              <a:rPr lang="en-US" dirty="0"/>
              <a:t>results in </a:t>
            </a:r>
            <a:r>
              <a:rPr lang="en-US" dirty="0" smtClean="0"/>
              <a:t>neuropathy</a:t>
            </a:r>
          </a:p>
          <a:p>
            <a:r>
              <a:rPr lang="en-US" dirty="0" smtClean="0"/>
              <a:t>Patient is only willing to puncture skin so many times per day, limiting effectiveness of monitoring</a:t>
            </a:r>
            <a:endParaRPr lang="en-US" dirty="0"/>
          </a:p>
          <a:p>
            <a:endParaRPr lang="en-US" dirty="0"/>
          </a:p>
        </p:txBody>
      </p:sp>
      <p:pic>
        <p:nvPicPr>
          <p:cNvPr id="4" name="Picture 2" descr="http://www.nhs.uk/Conditions/Diabetes-type1/PublishingImages/M725436-Diabetes_blood_testing-SPL.176x1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81200"/>
            <a:ext cx="3581400" cy="35814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5715000"/>
            <a:ext cx="44767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003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Design Requirements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Device does not require implanted parts or physically puncturing the user</a:t>
            </a:r>
          </a:p>
          <a:p>
            <a:pPr lvl="0"/>
            <a:r>
              <a:rPr lang="en-US" dirty="0" smtClean="0"/>
              <a:t>Device </a:t>
            </a:r>
            <a:r>
              <a:rPr lang="en-US" dirty="0"/>
              <a:t>gives results in a reasonable time frame (within 1 minute)</a:t>
            </a:r>
          </a:p>
          <a:p>
            <a:pPr lvl="0"/>
            <a:r>
              <a:rPr lang="en-US" dirty="0"/>
              <a:t>Device displays blood glucose in standard units (mg glucose/</a:t>
            </a:r>
            <a:r>
              <a:rPr lang="en-US" dirty="0" err="1"/>
              <a:t>dL</a:t>
            </a:r>
            <a:r>
              <a:rPr lang="en-US" dirty="0"/>
              <a:t> blood)</a:t>
            </a:r>
          </a:p>
          <a:p>
            <a:pPr lvl="0"/>
            <a:r>
              <a:rPr lang="en-US" dirty="0"/>
              <a:t>Device warns user on detection of dangerous glucose levels (&gt;200mg/</a:t>
            </a:r>
            <a:r>
              <a:rPr lang="en-US" dirty="0" err="1"/>
              <a:t>dL</a:t>
            </a:r>
            <a:r>
              <a:rPr lang="en-US" dirty="0"/>
              <a:t> or &lt;70mg/</a:t>
            </a:r>
            <a:r>
              <a:rPr lang="en-US" dirty="0" err="1"/>
              <a:t>dL</a:t>
            </a:r>
            <a:r>
              <a:rPr lang="en-US" dirty="0"/>
              <a:t>)</a:t>
            </a:r>
          </a:p>
          <a:p>
            <a:pPr lvl="0"/>
            <a:r>
              <a:rPr lang="en-US" dirty="0" smtClean="0"/>
              <a:t>Device </a:t>
            </a:r>
            <a:r>
              <a:rPr lang="en-US" dirty="0"/>
              <a:t>is lighter than </a:t>
            </a:r>
            <a:r>
              <a:rPr lang="en-US" dirty="0" smtClean="0"/>
              <a:t>20 N </a:t>
            </a:r>
            <a:r>
              <a:rPr lang="en-US" dirty="0"/>
              <a:t>and smaller than </a:t>
            </a:r>
            <a:r>
              <a:rPr lang="en-US" dirty="0" smtClean="0"/>
              <a:t>200 cm</a:t>
            </a:r>
            <a:r>
              <a:rPr lang="en-US" baseline="30000" dirty="0" smtClean="0"/>
              <a:t>3</a:t>
            </a:r>
            <a:endParaRPr lang="en-US" dirty="0"/>
          </a:p>
          <a:p>
            <a:pPr lvl="0"/>
            <a:r>
              <a:rPr lang="en-US" dirty="0"/>
              <a:t>Device contains internal power for one month of testing (10 W-</a:t>
            </a:r>
            <a:r>
              <a:rPr lang="en-US" dirty="0" err="1"/>
              <a:t>hr</a:t>
            </a:r>
            <a:r>
              <a:rPr lang="en-US" dirty="0"/>
              <a:t>)</a:t>
            </a:r>
          </a:p>
          <a:p>
            <a:r>
              <a:rPr lang="en-US" dirty="0"/>
              <a:t>Device is accurate within 10% of the commercially-available methods at least 95% of the </a:t>
            </a:r>
            <a:r>
              <a:rPr lang="en-US" dirty="0" smtClean="0"/>
              <a:t>time</a:t>
            </a:r>
            <a:endParaRPr lang="en-US" dirty="0"/>
          </a:p>
        </p:txBody>
      </p:sp>
    </p:spTree>
    <p:extLst>
      <p:ext uri="{BB962C8B-B14F-4D97-AF65-F5344CB8AC3E}">
        <p14:creationId xmlns:p14="http://schemas.microsoft.com/office/powerpoint/2010/main" val="588900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690" y="2506158"/>
            <a:ext cx="4425733" cy="279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99946" y="525697"/>
            <a:ext cx="8229600" cy="1143000"/>
          </a:xfrm>
        </p:spPr>
        <p:txBody>
          <a:bodyPr>
            <a:normAutofit/>
          </a:bodyPr>
          <a:lstStyle/>
          <a:p>
            <a:r>
              <a:rPr lang="en-US" dirty="0" smtClean="0"/>
              <a:t>Raman </a:t>
            </a:r>
            <a:r>
              <a:rPr lang="en-US" dirty="0"/>
              <a:t>Spectroscopy</a:t>
            </a:r>
          </a:p>
        </p:txBody>
      </p:sp>
      <p:sp>
        <p:nvSpPr>
          <p:cNvPr id="5" name="Right Arrow 4"/>
          <p:cNvSpPr/>
          <p:nvPr/>
        </p:nvSpPr>
        <p:spPr>
          <a:xfrm rot="5582908">
            <a:off x="4960052" y="2925489"/>
            <a:ext cx="533400" cy="338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5582908">
            <a:off x="5936279" y="2014877"/>
            <a:ext cx="533400" cy="338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elta w (\text{cm}^{-1}) = \left( \frac{1}{\lambda_0 (\text{nm})} - \frac{1}{\lambda_1 (\text{nm})} \right) \times \frac{(10^{7}\text{nm})}{(\text{cm})} .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268" y="5340927"/>
            <a:ext cx="3838575"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57200" y="1935480"/>
            <a:ext cx="2286000" cy="4389120"/>
          </a:xfrm>
        </p:spPr>
        <p:txBody>
          <a:bodyPr>
            <a:normAutofit/>
          </a:bodyPr>
          <a:lstStyle/>
          <a:p>
            <a:r>
              <a:rPr lang="en-US" dirty="0" smtClean="0"/>
              <a:t>Inelastic scattering</a:t>
            </a:r>
          </a:p>
          <a:p>
            <a:r>
              <a:rPr lang="en-US" dirty="0" smtClean="0"/>
              <a:t>785 nm incident</a:t>
            </a:r>
            <a:endParaRPr lang="en-US" dirty="0"/>
          </a:p>
          <a:p>
            <a:r>
              <a:rPr lang="en-US" dirty="0" smtClean="0"/>
              <a:t>861 nm Glucose</a:t>
            </a:r>
          </a:p>
          <a:p>
            <a:r>
              <a:rPr lang="en-US" dirty="0" smtClean="0"/>
              <a:t>893 nm</a:t>
            </a:r>
            <a:r>
              <a:rPr lang="en-US" dirty="0"/>
              <a:t> </a:t>
            </a:r>
            <a:r>
              <a:rPr lang="en-US" dirty="0" smtClean="0"/>
              <a:t>hemoglobin</a:t>
            </a:r>
          </a:p>
        </p:txBody>
      </p:sp>
    </p:spTree>
    <p:extLst>
      <p:ext uri="{BB962C8B-B14F-4D97-AF65-F5344CB8AC3E}">
        <p14:creationId xmlns:p14="http://schemas.microsoft.com/office/powerpoint/2010/main" val="3588897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98064781"/>
              </p:ext>
            </p:extLst>
          </p:nvPr>
        </p:nvGraphicFramePr>
        <p:xfrm>
          <a:off x="4340994" y="1219829"/>
          <a:ext cx="3662411" cy="4418342"/>
        </p:xfrm>
        <a:graphic>
          <a:graphicData uri="http://schemas.openxmlformats.org/drawingml/2006/table">
            <a:tbl>
              <a:tblPr/>
              <a:tblGrid>
                <a:gridCol w="1057120"/>
                <a:gridCol w="600172"/>
                <a:gridCol w="961639"/>
                <a:gridCol w="1043480"/>
              </a:tblGrid>
              <a:tr h="488321">
                <a:tc>
                  <a:txBody>
                    <a:bodyPr/>
                    <a:lstStyle/>
                    <a:p>
                      <a:pPr rtl="0" fontAlgn="t">
                        <a:spcBef>
                          <a:spcPts val="0"/>
                        </a:spcBef>
                        <a:spcAft>
                          <a:spcPts val="0"/>
                        </a:spcAft>
                      </a:pPr>
                      <a:r>
                        <a:rPr lang="en-US" sz="1300" b="1" i="0" u="none" strike="noStrike" dirty="0">
                          <a:solidFill>
                            <a:srgbClr val="000000"/>
                          </a:solidFill>
                          <a:effectLst/>
                          <a:latin typeface="Arial"/>
                        </a:rPr>
                        <a:t>Component:</a:t>
                      </a:r>
                      <a:endParaRPr lang="en-US" sz="1300" dirty="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1" i="0" u="none" strike="noStrike">
                          <a:solidFill>
                            <a:srgbClr val="000000"/>
                          </a:solidFill>
                          <a:effectLst/>
                          <a:latin typeface="Arial"/>
                        </a:rPr>
                        <a:t>Quantity:</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1" i="0" u="none" strike="noStrike">
                          <a:solidFill>
                            <a:srgbClr val="000000"/>
                          </a:solidFill>
                          <a:effectLst/>
                          <a:latin typeface="Arial"/>
                        </a:rPr>
                        <a:t>Part Mass (g):</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1" i="0" u="none" strike="noStrike">
                          <a:solidFill>
                            <a:srgbClr val="000000"/>
                          </a:solidFill>
                          <a:effectLst/>
                          <a:latin typeface="Arial"/>
                        </a:rPr>
                        <a:t>Total Mass (g):</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91902">
                <a:tc>
                  <a:txBody>
                    <a:bodyPr/>
                    <a:lstStyle/>
                    <a:p>
                      <a:pPr rtl="0" fontAlgn="t">
                        <a:spcBef>
                          <a:spcPts val="0"/>
                        </a:spcBef>
                        <a:spcAft>
                          <a:spcPts val="0"/>
                        </a:spcAft>
                      </a:pPr>
                      <a:r>
                        <a:rPr lang="en-US" sz="1300" b="1" i="0" u="none" strike="noStrike">
                          <a:solidFill>
                            <a:srgbClr val="000000"/>
                          </a:solidFill>
                          <a:effectLst/>
                          <a:latin typeface="Arial"/>
                        </a:rPr>
                        <a:t>Case half</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3DFEE"/>
                    </a:solidFill>
                  </a:tcPr>
                </a:tc>
                <a:tc>
                  <a:txBody>
                    <a:bodyPr/>
                    <a:lstStyle/>
                    <a:p>
                      <a:pPr algn="ctr" rtl="0" fontAlgn="t">
                        <a:spcBef>
                          <a:spcPts val="0"/>
                        </a:spcBef>
                        <a:spcAft>
                          <a:spcPts val="0"/>
                        </a:spcAft>
                      </a:pPr>
                      <a:r>
                        <a:rPr lang="en-US" sz="1300" b="0" i="0" u="none" strike="noStrike">
                          <a:solidFill>
                            <a:srgbClr val="000000"/>
                          </a:solidFill>
                          <a:effectLst/>
                          <a:latin typeface="Arial"/>
                        </a:rPr>
                        <a:t>2</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3DFEE"/>
                    </a:solidFill>
                  </a:tcPr>
                </a:tc>
                <a:tc>
                  <a:txBody>
                    <a:bodyPr/>
                    <a:lstStyle/>
                    <a:p>
                      <a:pPr algn="ctr" rtl="0" fontAlgn="t">
                        <a:spcBef>
                          <a:spcPts val="0"/>
                        </a:spcBef>
                        <a:spcAft>
                          <a:spcPts val="0"/>
                        </a:spcAft>
                      </a:pPr>
                      <a:r>
                        <a:rPr lang="en-US" sz="1300" b="0" i="0" u="none" strike="noStrike">
                          <a:solidFill>
                            <a:srgbClr val="000000"/>
                          </a:solidFill>
                          <a:effectLst/>
                          <a:latin typeface="Arial"/>
                        </a:rPr>
                        <a:t>16.34</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3DFEE"/>
                    </a:solidFill>
                  </a:tcPr>
                </a:tc>
                <a:tc>
                  <a:txBody>
                    <a:bodyPr/>
                    <a:lstStyle/>
                    <a:p>
                      <a:pPr algn="ctr" rtl="0" fontAlgn="t">
                        <a:spcBef>
                          <a:spcPts val="0"/>
                        </a:spcBef>
                        <a:spcAft>
                          <a:spcPts val="0"/>
                        </a:spcAft>
                      </a:pPr>
                      <a:r>
                        <a:rPr lang="en-US" sz="1300" b="0" i="0" u="none" strike="noStrike">
                          <a:solidFill>
                            <a:srgbClr val="000000"/>
                          </a:solidFill>
                          <a:effectLst/>
                          <a:latin typeface="Arial"/>
                        </a:rPr>
                        <a:t>32.68</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3DFEE"/>
                    </a:solidFill>
                  </a:tcPr>
                </a:tc>
              </a:tr>
              <a:tr h="488321">
                <a:tc>
                  <a:txBody>
                    <a:bodyPr/>
                    <a:lstStyle/>
                    <a:p>
                      <a:pPr rtl="0" fontAlgn="t">
                        <a:spcBef>
                          <a:spcPts val="0"/>
                        </a:spcBef>
                        <a:spcAft>
                          <a:spcPts val="0"/>
                        </a:spcAft>
                      </a:pPr>
                      <a:r>
                        <a:rPr lang="en-US" sz="1300" b="1" i="0" u="none" strike="noStrike">
                          <a:solidFill>
                            <a:srgbClr val="000000"/>
                          </a:solidFill>
                          <a:effectLst/>
                          <a:latin typeface="Arial"/>
                        </a:rPr>
                        <a:t>Collimation tube</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0" i="0" u="none" strike="noStrike">
                          <a:solidFill>
                            <a:srgbClr val="000000"/>
                          </a:solidFill>
                          <a:effectLst/>
                          <a:latin typeface="Arial"/>
                        </a:rPr>
                        <a:t>1</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0" i="0" u="none" strike="noStrike">
                          <a:solidFill>
                            <a:srgbClr val="000000"/>
                          </a:solidFill>
                          <a:effectLst/>
                          <a:latin typeface="Arial"/>
                        </a:rPr>
                        <a:t>8.46</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0" i="0" u="none" strike="noStrike">
                          <a:solidFill>
                            <a:srgbClr val="000000"/>
                          </a:solidFill>
                          <a:effectLst/>
                          <a:latin typeface="Arial"/>
                        </a:rPr>
                        <a:t>8.46</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91902">
                <a:tc>
                  <a:txBody>
                    <a:bodyPr/>
                    <a:lstStyle/>
                    <a:p>
                      <a:pPr rtl="0" fontAlgn="t">
                        <a:spcBef>
                          <a:spcPts val="0"/>
                        </a:spcBef>
                        <a:spcAft>
                          <a:spcPts val="0"/>
                        </a:spcAft>
                      </a:pPr>
                      <a:r>
                        <a:rPr lang="en-US" sz="1300" b="1" i="0" u="none" strike="noStrike">
                          <a:solidFill>
                            <a:srgbClr val="000000"/>
                          </a:solidFill>
                          <a:effectLst/>
                          <a:latin typeface="Arial"/>
                        </a:rPr>
                        <a:t>Laser diode</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3DFEE"/>
                    </a:solidFill>
                  </a:tcPr>
                </a:tc>
                <a:tc>
                  <a:txBody>
                    <a:bodyPr/>
                    <a:lstStyle/>
                    <a:p>
                      <a:pPr algn="ctr" rtl="0" fontAlgn="t">
                        <a:spcBef>
                          <a:spcPts val="0"/>
                        </a:spcBef>
                        <a:spcAft>
                          <a:spcPts val="0"/>
                        </a:spcAft>
                      </a:pPr>
                      <a:r>
                        <a:rPr lang="en-US" sz="1300" b="0" i="0" u="none" strike="noStrike">
                          <a:solidFill>
                            <a:srgbClr val="000000"/>
                          </a:solidFill>
                          <a:effectLst/>
                          <a:latin typeface="Arial"/>
                        </a:rPr>
                        <a:t>1</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3DFEE"/>
                    </a:solidFill>
                  </a:tcPr>
                </a:tc>
                <a:tc>
                  <a:txBody>
                    <a:bodyPr/>
                    <a:lstStyle/>
                    <a:p>
                      <a:pPr algn="ctr" rtl="0" fontAlgn="t">
                        <a:spcBef>
                          <a:spcPts val="0"/>
                        </a:spcBef>
                        <a:spcAft>
                          <a:spcPts val="0"/>
                        </a:spcAft>
                      </a:pPr>
                      <a:r>
                        <a:rPr lang="en-US" sz="1300" b="0" i="0" u="none" strike="noStrike">
                          <a:solidFill>
                            <a:srgbClr val="000000"/>
                          </a:solidFill>
                          <a:effectLst/>
                          <a:latin typeface="Arial"/>
                        </a:rPr>
                        <a:t>2</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3DFEE"/>
                    </a:solidFill>
                  </a:tcPr>
                </a:tc>
                <a:tc>
                  <a:txBody>
                    <a:bodyPr/>
                    <a:lstStyle/>
                    <a:p>
                      <a:pPr algn="ctr" rtl="0" fontAlgn="t">
                        <a:spcBef>
                          <a:spcPts val="0"/>
                        </a:spcBef>
                        <a:spcAft>
                          <a:spcPts val="0"/>
                        </a:spcAft>
                      </a:pPr>
                      <a:r>
                        <a:rPr lang="en-US" sz="1300" b="0" i="0" u="none" strike="noStrike">
                          <a:solidFill>
                            <a:srgbClr val="000000"/>
                          </a:solidFill>
                          <a:effectLst/>
                          <a:latin typeface="Arial"/>
                        </a:rPr>
                        <a:t>2</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3DFEE"/>
                    </a:solidFill>
                  </a:tcPr>
                </a:tc>
              </a:tr>
              <a:tr h="488321">
                <a:tc>
                  <a:txBody>
                    <a:bodyPr/>
                    <a:lstStyle/>
                    <a:p>
                      <a:pPr rtl="0" fontAlgn="t">
                        <a:spcBef>
                          <a:spcPts val="0"/>
                        </a:spcBef>
                        <a:spcAft>
                          <a:spcPts val="0"/>
                        </a:spcAft>
                      </a:pPr>
                      <a:r>
                        <a:rPr lang="en-US" sz="1300" b="1" i="0" u="none" strike="noStrike">
                          <a:solidFill>
                            <a:srgbClr val="000000"/>
                          </a:solidFill>
                          <a:effectLst/>
                          <a:latin typeface="Arial"/>
                        </a:rPr>
                        <a:t>Laser diode driver</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0" i="0" u="none" strike="noStrike">
                          <a:solidFill>
                            <a:srgbClr val="000000"/>
                          </a:solidFill>
                          <a:effectLst/>
                          <a:latin typeface="Arial"/>
                        </a:rPr>
                        <a:t>1</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0" i="0" u="none" strike="noStrike">
                          <a:solidFill>
                            <a:srgbClr val="000000"/>
                          </a:solidFill>
                          <a:effectLst/>
                          <a:latin typeface="Arial"/>
                        </a:rPr>
                        <a:t>2</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0" i="0" u="none" strike="noStrike">
                          <a:solidFill>
                            <a:srgbClr val="000000"/>
                          </a:solidFill>
                          <a:effectLst/>
                          <a:latin typeface="Arial"/>
                        </a:rPr>
                        <a:t>2</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88321">
                <a:tc>
                  <a:txBody>
                    <a:bodyPr/>
                    <a:lstStyle/>
                    <a:p>
                      <a:pPr rtl="0" fontAlgn="t">
                        <a:spcBef>
                          <a:spcPts val="0"/>
                        </a:spcBef>
                        <a:spcAft>
                          <a:spcPts val="0"/>
                        </a:spcAft>
                      </a:pPr>
                      <a:r>
                        <a:rPr lang="en-US" sz="1300" b="1" i="0" u="none" strike="noStrike">
                          <a:solidFill>
                            <a:srgbClr val="000000"/>
                          </a:solidFill>
                          <a:effectLst/>
                          <a:latin typeface="Arial"/>
                        </a:rPr>
                        <a:t>Beam splitter</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3DFEE"/>
                    </a:solidFill>
                  </a:tcPr>
                </a:tc>
                <a:tc>
                  <a:txBody>
                    <a:bodyPr/>
                    <a:lstStyle/>
                    <a:p>
                      <a:pPr algn="ctr" rtl="0" fontAlgn="t">
                        <a:spcBef>
                          <a:spcPts val="0"/>
                        </a:spcBef>
                        <a:spcAft>
                          <a:spcPts val="0"/>
                        </a:spcAft>
                      </a:pPr>
                      <a:r>
                        <a:rPr lang="en-US" sz="1300" b="0" i="0" u="none" strike="noStrike">
                          <a:solidFill>
                            <a:srgbClr val="000000"/>
                          </a:solidFill>
                          <a:effectLst/>
                          <a:latin typeface="Arial"/>
                        </a:rPr>
                        <a:t>2</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3DFEE"/>
                    </a:solidFill>
                  </a:tcPr>
                </a:tc>
                <a:tc>
                  <a:txBody>
                    <a:bodyPr/>
                    <a:lstStyle/>
                    <a:p>
                      <a:pPr algn="ctr" rtl="0" fontAlgn="t">
                        <a:spcBef>
                          <a:spcPts val="0"/>
                        </a:spcBef>
                        <a:spcAft>
                          <a:spcPts val="0"/>
                        </a:spcAft>
                      </a:pPr>
                      <a:r>
                        <a:rPr lang="en-US" sz="1300" b="0" i="0" u="none" strike="noStrike">
                          <a:solidFill>
                            <a:srgbClr val="000000"/>
                          </a:solidFill>
                          <a:effectLst/>
                          <a:latin typeface="Arial"/>
                        </a:rPr>
                        <a:t>2.47</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3DFEE"/>
                    </a:solidFill>
                  </a:tcPr>
                </a:tc>
                <a:tc>
                  <a:txBody>
                    <a:bodyPr/>
                    <a:lstStyle/>
                    <a:p>
                      <a:pPr algn="ctr" rtl="0" fontAlgn="t">
                        <a:spcBef>
                          <a:spcPts val="0"/>
                        </a:spcBef>
                        <a:spcAft>
                          <a:spcPts val="0"/>
                        </a:spcAft>
                      </a:pPr>
                      <a:r>
                        <a:rPr lang="en-US" sz="1300" b="0" i="0" u="none" strike="noStrike">
                          <a:solidFill>
                            <a:srgbClr val="000000"/>
                          </a:solidFill>
                          <a:effectLst/>
                          <a:latin typeface="Arial"/>
                        </a:rPr>
                        <a:t>4.94</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3DFEE"/>
                    </a:solidFill>
                  </a:tcPr>
                </a:tc>
              </a:tr>
              <a:tr h="291902">
                <a:tc>
                  <a:txBody>
                    <a:bodyPr/>
                    <a:lstStyle/>
                    <a:p>
                      <a:pPr rtl="0" fontAlgn="t">
                        <a:spcBef>
                          <a:spcPts val="0"/>
                        </a:spcBef>
                        <a:spcAft>
                          <a:spcPts val="0"/>
                        </a:spcAft>
                      </a:pPr>
                      <a:r>
                        <a:rPr lang="en-US" sz="1300" b="1" i="0" u="none" strike="noStrike">
                          <a:solidFill>
                            <a:srgbClr val="000000"/>
                          </a:solidFill>
                          <a:effectLst/>
                          <a:latin typeface="Arial"/>
                        </a:rPr>
                        <a:t>Filter</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0" i="0" u="none" strike="noStrike">
                          <a:solidFill>
                            <a:srgbClr val="000000"/>
                          </a:solidFill>
                          <a:effectLst/>
                          <a:latin typeface="Arial"/>
                        </a:rPr>
                        <a:t>2</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0" i="0" u="none" strike="noStrike">
                          <a:solidFill>
                            <a:srgbClr val="000000"/>
                          </a:solidFill>
                          <a:effectLst/>
                          <a:latin typeface="Arial"/>
                        </a:rPr>
                        <a:t>5.67</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0" i="0" u="none" strike="noStrike">
                          <a:solidFill>
                            <a:srgbClr val="000000"/>
                          </a:solidFill>
                          <a:effectLst/>
                          <a:latin typeface="Arial"/>
                        </a:rPr>
                        <a:t>11.34</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91902">
                <a:tc>
                  <a:txBody>
                    <a:bodyPr/>
                    <a:lstStyle/>
                    <a:p>
                      <a:pPr rtl="0" fontAlgn="t">
                        <a:spcBef>
                          <a:spcPts val="0"/>
                        </a:spcBef>
                        <a:spcAft>
                          <a:spcPts val="0"/>
                        </a:spcAft>
                      </a:pPr>
                      <a:r>
                        <a:rPr lang="en-US" sz="1300" b="1" i="0" u="none" strike="noStrike">
                          <a:solidFill>
                            <a:srgbClr val="000000"/>
                          </a:solidFill>
                          <a:effectLst/>
                          <a:latin typeface="Arial"/>
                        </a:rPr>
                        <a:t>Lens</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3DFEE"/>
                    </a:solidFill>
                  </a:tcPr>
                </a:tc>
                <a:tc>
                  <a:txBody>
                    <a:bodyPr/>
                    <a:lstStyle/>
                    <a:p>
                      <a:pPr algn="ctr" rtl="0" fontAlgn="t">
                        <a:spcBef>
                          <a:spcPts val="0"/>
                        </a:spcBef>
                        <a:spcAft>
                          <a:spcPts val="0"/>
                        </a:spcAft>
                      </a:pPr>
                      <a:r>
                        <a:rPr lang="en-US" sz="1300" b="0" i="0" u="none" strike="noStrike">
                          <a:solidFill>
                            <a:srgbClr val="000000"/>
                          </a:solidFill>
                          <a:effectLst/>
                          <a:latin typeface="Arial"/>
                        </a:rPr>
                        <a:t>3</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3DFEE"/>
                    </a:solidFill>
                  </a:tcPr>
                </a:tc>
                <a:tc>
                  <a:txBody>
                    <a:bodyPr/>
                    <a:lstStyle/>
                    <a:p>
                      <a:pPr algn="ctr" rtl="0" fontAlgn="t">
                        <a:spcBef>
                          <a:spcPts val="0"/>
                        </a:spcBef>
                        <a:spcAft>
                          <a:spcPts val="0"/>
                        </a:spcAft>
                      </a:pPr>
                      <a:r>
                        <a:rPr lang="en-US" sz="1300" b="0" i="0" u="none" strike="noStrike">
                          <a:solidFill>
                            <a:srgbClr val="000000"/>
                          </a:solidFill>
                          <a:effectLst/>
                          <a:latin typeface="Arial"/>
                        </a:rPr>
                        <a:t>2.12</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3DFEE"/>
                    </a:solidFill>
                  </a:tcPr>
                </a:tc>
                <a:tc>
                  <a:txBody>
                    <a:bodyPr/>
                    <a:lstStyle/>
                    <a:p>
                      <a:pPr algn="ctr" rtl="0" fontAlgn="t">
                        <a:spcBef>
                          <a:spcPts val="0"/>
                        </a:spcBef>
                        <a:spcAft>
                          <a:spcPts val="0"/>
                        </a:spcAft>
                      </a:pPr>
                      <a:r>
                        <a:rPr lang="en-US" sz="1300" b="0" i="0" u="none" strike="noStrike" dirty="0">
                          <a:solidFill>
                            <a:srgbClr val="000000"/>
                          </a:solidFill>
                          <a:effectLst/>
                          <a:latin typeface="Arial"/>
                        </a:rPr>
                        <a:t>6.36</a:t>
                      </a:r>
                      <a:endParaRPr lang="en-US" sz="1300" dirty="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3DFEE"/>
                    </a:solidFill>
                  </a:tcPr>
                </a:tc>
              </a:tr>
              <a:tr h="291902">
                <a:tc>
                  <a:txBody>
                    <a:bodyPr/>
                    <a:lstStyle/>
                    <a:p>
                      <a:pPr rtl="0" fontAlgn="t">
                        <a:spcBef>
                          <a:spcPts val="0"/>
                        </a:spcBef>
                        <a:spcAft>
                          <a:spcPts val="0"/>
                        </a:spcAft>
                      </a:pPr>
                      <a:r>
                        <a:rPr lang="en-US" sz="1300" b="1" i="0" u="none" strike="noStrike" dirty="0">
                          <a:solidFill>
                            <a:srgbClr val="000000"/>
                          </a:solidFill>
                          <a:effectLst/>
                          <a:latin typeface="Arial"/>
                        </a:rPr>
                        <a:t>Photodiode</a:t>
                      </a:r>
                      <a:endParaRPr lang="en-US" sz="1300" dirty="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0" i="0" u="none" strike="noStrike" dirty="0">
                          <a:solidFill>
                            <a:srgbClr val="000000"/>
                          </a:solidFill>
                          <a:effectLst/>
                          <a:latin typeface="Arial"/>
                        </a:rPr>
                        <a:t>2</a:t>
                      </a:r>
                      <a:endParaRPr lang="en-US" sz="1300" dirty="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0" i="0" u="none" strike="noStrike">
                          <a:solidFill>
                            <a:srgbClr val="000000"/>
                          </a:solidFill>
                          <a:effectLst/>
                          <a:latin typeface="Arial"/>
                        </a:rPr>
                        <a:t>2</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0" i="0" u="none" strike="noStrike" dirty="0">
                          <a:solidFill>
                            <a:srgbClr val="000000"/>
                          </a:solidFill>
                          <a:effectLst/>
                          <a:latin typeface="Arial"/>
                        </a:rPr>
                        <a:t>4</a:t>
                      </a:r>
                      <a:endParaRPr lang="en-US" sz="1300" dirty="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8832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b="1" i="0" u="none" strike="noStrike" dirty="0" smtClean="0">
                          <a:solidFill>
                            <a:srgbClr val="000000"/>
                          </a:solidFill>
                          <a:effectLst/>
                          <a:latin typeface="Arial"/>
                        </a:rPr>
                        <a:t>Breadboard with Circuit</a:t>
                      </a:r>
                      <a:endParaRPr lang="en-US" sz="1300" dirty="0" smtClean="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3DFEE"/>
                    </a:solidFill>
                  </a:tcPr>
                </a:tc>
                <a:tc>
                  <a:txBody>
                    <a:bodyPr/>
                    <a:lstStyle/>
                    <a:p>
                      <a:pPr algn="ctr" fontAlgn="t"/>
                      <a:r>
                        <a:rPr lang="en-US" sz="1300" b="0" i="0" u="none" strike="noStrike" dirty="0" smtClean="0">
                          <a:solidFill>
                            <a:srgbClr val="000000"/>
                          </a:solidFill>
                          <a:effectLst/>
                          <a:latin typeface="Arial"/>
                        </a:rPr>
                        <a:t>1</a:t>
                      </a:r>
                      <a:r>
                        <a:rPr lang="en-US" sz="1300" dirty="0">
                          <a:effectLst/>
                        </a:rPr>
                        <a:t/>
                      </a:r>
                      <a:br>
                        <a:rPr lang="en-US" sz="1300" dirty="0">
                          <a:effectLst/>
                        </a:rPr>
                      </a:br>
                      <a:endParaRPr lang="en-US" sz="1300" dirty="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3DFEE"/>
                    </a:solidFill>
                  </a:tcPr>
                </a:tc>
                <a:tc>
                  <a:txBody>
                    <a:bodyPr/>
                    <a:lstStyle/>
                    <a:p>
                      <a:pPr algn="ctr" fontAlgn="t"/>
                      <a:r>
                        <a:rPr lang="en-US" sz="1300" b="0" i="0" u="none" strike="noStrike" dirty="0" smtClean="0">
                          <a:solidFill>
                            <a:srgbClr val="000000"/>
                          </a:solidFill>
                          <a:effectLst/>
                          <a:latin typeface="Arial"/>
                        </a:rPr>
                        <a:t>&lt;500</a:t>
                      </a:r>
                      <a:r>
                        <a:rPr lang="en-US" sz="1300" dirty="0">
                          <a:effectLst/>
                        </a:rPr>
                        <a:t/>
                      </a:r>
                      <a:br>
                        <a:rPr lang="en-US" sz="1300" dirty="0">
                          <a:effectLst/>
                        </a:rPr>
                      </a:br>
                      <a:endParaRPr lang="en-US" sz="1300" dirty="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3DFEE"/>
                    </a:solidFill>
                  </a:tcPr>
                </a:tc>
                <a:tc>
                  <a:txBody>
                    <a:bodyPr/>
                    <a:lstStyle/>
                    <a:p>
                      <a:pPr algn="ctr" fontAlgn="t"/>
                      <a:r>
                        <a:rPr lang="en-US" sz="1300" b="0" i="0" u="none" strike="noStrike" dirty="0" smtClean="0">
                          <a:solidFill>
                            <a:srgbClr val="000000"/>
                          </a:solidFill>
                          <a:effectLst/>
                          <a:latin typeface="Arial"/>
                        </a:rPr>
                        <a:t>&lt;500</a:t>
                      </a:r>
                      <a:r>
                        <a:rPr lang="en-US" sz="1300" dirty="0">
                          <a:effectLst/>
                        </a:rPr>
                        <a:t/>
                      </a:r>
                      <a:br>
                        <a:rPr lang="en-US" sz="1300" dirty="0">
                          <a:effectLst/>
                        </a:rPr>
                      </a:br>
                      <a:endParaRPr lang="en-US" sz="1300" dirty="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3DFEE"/>
                    </a:solidFill>
                  </a:tcPr>
                </a:tc>
              </a:tr>
              <a:tr h="488321">
                <a:tc>
                  <a:txBody>
                    <a:bodyPr/>
                    <a:lstStyle/>
                    <a:p>
                      <a:pPr fontAlgn="t"/>
                      <a:r>
                        <a:rPr lang="en-US" sz="1300">
                          <a:effectLst/>
                        </a:rPr>
                        <a:t/>
                      </a:r>
                      <a:br>
                        <a:rPr lang="en-US" sz="1300">
                          <a:effectLst/>
                        </a:rPr>
                      </a:b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300">
                          <a:effectLst/>
                        </a:rPr>
                        <a:t/>
                      </a:r>
                      <a:br>
                        <a:rPr lang="en-US" sz="1300">
                          <a:effectLst/>
                        </a:rPr>
                      </a:b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1" i="0" u="none" strike="noStrike">
                          <a:solidFill>
                            <a:srgbClr val="000000"/>
                          </a:solidFill>
                          <a:effectLst/>
                          <a:latin typeface="Arial"/>
                        </a:rPr>
                        <a:t>Total:</a:t>
                      </a:r>
                      <a:endParaRPr lang="en-US" sz="130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300" b="1" i="0" u="none" strike="noStrike" dirty="0" smtClean="0">
                          <a:solidFill>
                            <a:srgbClr val="000000"/>
                          </a:solidFill>
                          <a:effectLst/>
                          <a:latin typeface="Arial"/>
                        </a:rPr>
                        <a:t>571.78</a:t>
                      </a:r>
                      <a:endParaRPr lang="en-US" sz="1300" dirty="0">
                        <a:effectLst/>
                      </a:endParaRPr>
                    </a:p>
                  </a:txBody>
                  <a:tcPr marL="47741" marR="47741" marT="47741" marB="4774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762000" y="2640686"/>
            <a:ext cx="2667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W=mg=0.572kg*9.8m/s</a:t>
            </a:r>
            <a:r>
              <a:rPr kumimoji="0" lang="en-US" altLang="en-US" sz="1200" b="1" i="0" u="none" strike="noStrike" cap="none" normalizeH="0" baseline="30000" dirty="0" smtClean="0">
                <a:ln>
                  <a:noFill/>
                </a:ln>
                <a:solidFill>
                  <a:srgbClr val="000000"/>
                </a:solidFill>
                <a:effectLst/>
                <a:latin typeface="Arial" pitchFamily="34" charset="0"/>
                <a:cs typeface="Arial" pitchFamily="34" charset="0"/>
              </a:rPr>
              <a:t>2</a:t>
            </a: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=5.60 </a:t>
            </a: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N</a:t>
            </a:r>
            <a:r>
              <a:rPr kumimoji="0" lang="en-US" alt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29836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Speed</a:t>
            </a:r>
            <a:endParaRPr lang="en-US" dirty="0"/>
          </a:p>
        </p:txBody>
      </p:sp>
      <p:sp>
        <p:nvSpPr>
          <p:cNvPr id="3" name="Content Placeholder 2"/>
          <p:cNvSpPr>
            <a:spLocks noGrp="1"/>
          </p:cNvSpPr>
          <p:nvPr>
            <p:ph idx="1"/>
          </p:nvPr>
        </p:nvSpPr>
        <p:spPr/>
        <p:txBody>
          <a:bodyPr/>
          <a:lstStyle/>
          <a:p>
            <a:r>
              <a:rPr lang="en-US" dirty="0" smtClean="0"/>
              <a:t>Measuring backscatter over 60 seconds</a:t>
            </a:r>
          </a:p>
          <a:p>
            <a:r>
              <a:rPr lang="en-US" dirty="0" smtClean="0"/>
              <a:t>Source is unmodulated laser diode</a:t>
            </a:r>
          </a:p>
          <a:p>
            <a:r>
              <a:rPr lang="en-US" dirty="0" smtClean="0"/>
              <a:t>To measure in 100ms interval, only requires 10Hz</a:t>
            </a:r>
            <a:endParaRPr lang="en-US" dirty="0"/>
          </a:p>
        </p:txBody>
      </p:sp>
    </p:spTree>
    <p:extLst>
      <p:ext uri="{BB962C8B-B14F-4D97-AF65-F5344CB8AC3E}">
        <p14:creationId xmlns:p14="http://schemas.microsoft.com/office/powerpoint/2010/main" val="1551428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3886200" cy="4389120"/>
          </a:xfrm>
        </p:spPr>
        <p:txBody>
          <a:bodyPr>
            <a:normAutofit fontScale="85000" lnSpcReduction="20000"/>
          </a:bodyPr>
          <a:lstStyle/>
          <a:p>
            <a:r>
              <a:rPr lang="en-US" dirty="0" smtClean="0"/>
              <a:t>Optical Elements</a:t>
            </a:r>
          </a:p>
          <a:p>
            <a:pPr lvl="1"/>
            <a:r>
              <a:rPr lang="en-US" dirty="0" smtClean="0"/>
              <a:t>Laser source</a:t>
            </a:r>
          </a:p>
          <a:p>
            <a:pPr lvl="1"/>
            <a:r>
              <a:rPr lang="en-US" dirty="0" smtClean="0"/>
              <a:t>Beam </a:t>
            </a:r>
            <a:r>
              <a:rPr lang="en-US" dirty="0"/>
              <a:t>splitters</a:t>
            </a:r>
          </a:p>
          <a:p>
            <a:pPr lvl="1"/>
            <a:r>
              <a:rPr lang="en-US" dirty="0"/>
              <a:t>Objective </a:t>
            </a:r>
            <a:r>
              <a:rPr lang="en-US" dirty="0" smtClean="0"/>
              <a:t>and focusing lens</a:t>
            </a:r>
            <a:endParaRPr lang="en-US" dirty="0"/>
          </a:p>
          <a:p>
            <a:pPr lvl="1"/>
            <a:r>
              <a:rPr lang="en-US" dirty="0" err="1" smtClean="0"/>
              <a:t>Bandpass</a:t>
            </a:r>
            <a:r>
              <a:rPr lang="en-US" dirty="0" smtClean="0"/>
              <a:t> </a:t>
            </a:r>
            <a:r>
              <a:rPr lang="en-US" dirty="0"/>
              <a:t>filters</a:t>
            </a:r>
          </a:p>
          <a:p>
            <a:pPr lvl="1"/>
            <a:r>
              <a:rPr lang="en-US" dirty="0" err="1" smtClean="0"/>
              <a:t>Photodetectors</a:t>
            </a:r>
            <a:endParaRPr lang="en-US" dirty="0" smtClean="0"/>
          </a:p>
          <a:p>
            <a:r>
              <a:rPr lang="en-US" dirty="0" smtClean="0"/>
              <a:t>Non-Optical Elements</a:t>
            </a:r>
          </a:p>
          <a:p>
            <a:pPr lvl="1"/>
            <a:r>
              <a:rPr lang="en-US" dirty="0" smtClean="0"/>
              <a:t>Data </a:t>
            </a:r>
            <a:r>
              <a:rPr lang="en-US" dirty="0"/>
              <a:t>acquisition (DAQ) analogue to digital converter (ADC)</a:t>
            </a:r>
          </a:p>
          <a:p>
            <a:pPr lvl="1"/>
            <a:r>
              <a:rPr lang="en-US" dirty="0"/>
              <a:t>Computation circuit board</a:t>
            </a:r>
          </a:p>
          <a:p>
            <a:pPr lvl="1"/>
            <a:r>
              <a:rPr lang="en-US" dirty="0"/>
              <a:t>Display</a:t>
            </a:r>
          </a:p>
          <a:p>
            <a:pPr lvl="1"/>
            <a:r>
              <a:rPr lang="en-US" dirty="0"/>
              <a:t>Battery</a:t>
            </a:r>
          </a:p>
          <a:p>
            <a:pPr lvl="1"/>
            <a:r>
              <a:rPr lang="en-US" dirty="0"/>
              <a:t>Case</a:t>
            </a:r>
          </a:p>
        </p:txBody>
      </p:sp>
      <p:sp>
        <p:nvSpPr>
          <p:cNvPr id="4" name="Title 1"/>
          <p:cNvSpPr>
            <a:spLocks noGrp="1"/>
          </p:cNvSpPr>
          <p:nvPr>
            <p:ph type="title"/>
          </p:nvPr>
        </p:nvSpPr>
        <p:spPr>
          <a:xfrm>
            <a:off x="533400" y="457200"/>
            <a:ext cx="8229600" cy="1143000"/>
          </a:xfrm>
        </p:spPr>
        <p:txBody>
          <a:bodyPr>
            <a:normAutofit fontScale="90000"/>
          </a:bodyPr>
          <a:lstStyle/>
          <a:p>
            <a:r>
              <a:rPr lang="en-US" dirty="0" smtClean="0"/>
              <a:t>Specific Details of Chosen Design</a:t>
            </a:r>
            <a:endParaRPr lang="en-US" dirty="0"/>
          </a:p>
        </p:txBody>
      </p:sp>
      <p:pic>
        <p:nvPicPr>
          <p:cNvPr id="2050" name="Picture 2" descr="C:\Users\narcoduck\Downloads\senior design drawing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491" y="1477670"/>
            <a:ext cx="5292436" cy="534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559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Transimpedance</a:t>
            </a:r>
            <a:r>
              <a:rPr lang="en-US" dirty="0" smtClean="0"/>
              <a:t> amplifier</a:t>
            </a:r>
            <a:endParaRPr lang="en-US" dirty="0"/>
          </a:p>
        </p:txBody>
      </p:sp>
      <p:pic>
        <p:nvPicPr>
          <p:cNvPr id="8" name="Content Placeholder 7" descr="C:\Users\Tom\Downloads\schemeit-project (2).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9619" y="2263214"/>
            <a:ext cx="6304762" cy="3733334"/>
          </a:xfrm>
          <a:prstGeom prst="rect">
            <a:avLst/>
          </a:prstGeom>
          <a:noFill/>
          <a:ln>
            <a:noFill/>
          </a:ln>
        </p:spPr>
      </p:pic>
    </p:spTree>
    <p:extLst>
      <p:ext uri="{BB962C8B-B14F-4D97-AF65-F5344CB8AC3E}">
        <p14:creationId xmlns:p14="http://schemas.microsoft.com/office/powerpoint/2010/main" val="18302569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829</TotalTime>
  <Words>1371</Words>
  <Application>Microsoft Office PowerPoint</Application>
  <PresentationFormat>On-screen Show (4:3)</PresentationFormat>
  <Paragraphs>227</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Bloodless Glucose Monitor</vt:lpstr>
      <vt:lpstr>Need</vt:lpstr>
      <vt:lpstr>Finger Prick- The Gold Standard</vt:lpstr>
      <vt:lpstr>Specific Design Requirements</vt:lpstr>
      <vt:lpstr>Raman Spectroscopy</vt:lpstr>
      <vt:lpstr>Weight</vt:lpstr>
      <vt:lpstr>Sampling Speed</vt:lpstr>
      <vt:lpstr>Specific Details of Chosen Design</vt:lpstr>
      <vt:lpstr>Transimpedance amplifier</vt:lpstr>
      <vt:lpstr>PowerPoint Presentation</vt:lpstr>
      <vt:lpstr>Laser source</vt:lpstr>
      <vt:lpstr>Collimating Lens</vt:lpstr>
      <vt:lpstr>Beam splitters</vt:lpstr>
      <vt:lpstr>Objective (focusing) lens</vt:lpstr>
      <vt:lpstr>Bandpass filters</vt:lpstr>
      <vt:lpstr>Photodetectors</vt:lpstr>
      <vt:lpstr>Operational Amplifier</vt:lpstr>
      <vt:lpstr>PowerPoint Presentation</vt:lpstr>
      <vt:lpstr>Optical Components</vt:lpstr>
      <vt:lpstr>Manufacturing Process</vt:lpstr>
      <vt:lpstr>Mass Production: Injection Molds</vt:lpstr>
      <vt:lpstr>Conclusions</vt:lpstr>
      <vt:lpstr>Future Directions</vt:lpstr>
      <vt:lpstr>Questions?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dc:creator>
  <cp:lastModifiedBy>Tom Zhou</cp:lastModifiedBy>
  <cp:revision>62</cp:revision>
  <dcterms:created xsi:type="dcterms:W3CDTF">2013-10-26T20:51:14Z</dcterms:created>
  <dcterms:modified xsi:type="dcterms:W3CDTF">2013-12-04T14:54:52Z</dcterms:modified>
</cp:coreProperties>
</file>