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67" r:id="rId4"/>
    <p:sldId id="258" r:id="rId5"/>
    <p:sldId id="259" r:id="rId6"/>
    <p:sldId id="261" r:id="rId7"/>
    <p:sldId id="272" r:id="rId8"/>
    <p:sldId id="269" r:id="rId9"/>
    <p:sldId id="268" r:id="rId10"/>
    <p:sldId id="276" r:id="rId11"/>
    <p:sldId id="274" r:id="rId12"/>
    <p:sldId id="277" r:id="rId13"/>
    <p:sldId id="260" r:id="rId14"/>
    <p:sldId id="266" r:id="rId15"/>
    <p:sldId id="278" r:id="rId16"/>
    <p:sldId id="283" r:id="rId17"/>
    <p:sldId id="279" r:id="rId18"/>
    <p:sldId id="280" r:id="rId19"/>
    <p:sldId id="281" r:id="rId20"/>
    <p:sldId id="282" r:id="rId21"/>
    <p:sldId id="263" r:id="rId22"/>
    <p:sldId id="264" r:id="rId23"/>
    <p:sldId id="284" r:id="rId24"/>
    <p:sldId id="26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61" autoAdjust="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0B888D-7962-4171-8523-3E92C42A0F66}" type="datetimeFigureOut">
              <a:rPr lang="en-US" smtClean="0"/>
              <a:t>10/27/2013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7E9C66-805A-4F36-B756-E837E4C27B9F}" type="slidenum">
              <a:rPr lang="en-US" smtClean="0"/>
              <a:t>‹#›</a:t>
            </a:fld>
            <a:endParaRPr lang="en-US"/>
          </a:p>
        </p:txBody>
      </p:sp>
    </p:spTree>
    <p:extLst>
      <p:ext uri="{BB962C8B-B14F-4D97-AF65-F5344CB8AC3E}">
        <p14:creationId xmlns:p14="http://schemas.microsoft.com/office/powerpoint/2010/main" val="859586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 Was</a:t>
            </a:r>
            <a:r>
              <a:rPr lang="en-US" baseline="0" dirty="0" smtClean="0"/>
              <a:t> on the market, and technically noninvasive</a:t>
            </a:r>
            <a:endParaRPr lang="en-US" dirty="0"/>
          </a:p>
        </p:txBody>
      </p:sp>
      <p:sp>
        <p:nvSpPr>
          <p:cNvPr id="4" name="Slide Number Placeholder 3"/>
          <p:cNvSpPr>
            <a:spLocks noGrp="1"/>
          </p:cNvSpPr>
          <p:nvPr>
            <p:ph type="sldNum" sz="quarter" idx="10"/>
          </p:nvPr>
        </p:nvSpPr>
        <p:spPr/>
        <p:txBody>
          <a:bodyPr/>
          <a:lstStyle/>
          <a:p>
            <a:fld id="{5D7E9C66-805A-4F36-B756-E837E4C27B9F}" type="slidenum">
              <a:rPr lang="en-US" smtClean="0"/>
              <a:t>6</a:t>
            </a:fld>
            <a:endParaRPr lang="en-US"/>
          </a:p>
        </p:txBody>
      </p:sp>
    </p:spTree>
    <p:extLst>
      <p:ext uri="{BB962C8B-B14F-4D97-AF65-F5344CB8AC3E}">
        <p14:creationId xmlns:p14="http://schemas.microsoft.com/office/powerpoint/2010/main" val="1891087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scanning of in-depth tissues (up to 1 mm depth) and tissue surface are done by moving the mirror into the reference and sample arm of the interferometer, respectively. </a:t>
            </a:r>
          </a:p>
          <a:p>
            <a:endParaRPr lang="en-US" dirty="0"/>
          </a:p>
        </p:txBody>
      </p:sp>
      <p:sp>
        <p:nvSpPr>
          <p:cNvPr id="4" name="Slide Number Placeholder 3"/>
          <p:cNvSpPr>
            <a:spLocks noGrp="1"/>
          </p:cNvSpPr>
          <p:nvPr>
            <p:ph type="sldNum" sz="quarter" idx="10"/>
          </p:nvPr>
        </p:nvSpPr>
        <p:spPr/>
        <p:txBody>
          <a:bodyPr/>
          <a:lstStyle/>
          <a:p>
            <a:fld id="{5D7E9C66-805A-4F36-B756-E837E4C27B9F}" type="slidenum">
              <a:rPr lang="en-US" smtClean="0"/>
              <a:t>9</a:t>
            </a:fld>
            <a:endParaRPr lang="en-US"/>
          </a:p>
        </p:txBody>
      </p:sp>
    </p:spTree>
    <p:extLst>
      <p:ext uri="{BB962C8B-B14F-4D97-AF65-F5344CB8AC3E}">
        <p14:creationId xmlns:p14="http://schemas.microsoft.com/office/powerpoint/2010/main" val="4249611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7E9C66-805A-4F36-B756-E837E4C27B9F}" type="slidenum">
              <a:rPr lang="en-US" smtClean="0"/>
              <a:t>18</a:t>
            </a:fld>
            <a:endParaRPr lang="en-US"/>
          </a:p>
        </p:txBody>
      </p:sp>
    </p:spTree>
    <p:extLst>
      <p:ext uri="{BB962C8B-B14F-4D97-AF65-F5344CB8AC3E}">
        <p14:creationId xmlns:p14="http://schemas.microsoft.com/office/powerpoint/2010/main" val="3958316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7535A15-22E6-4E33-85E1-076396131E1B}" type="datetimeFigureOut">
              <a:rPr lang="en-US" smtClean="0"/>
              <a:t>10/27/2013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5D12681-4BB0-4171-9B94-EC00BF28BC2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535A15-22E6-4E33-85E1-076396131E1B}"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12681-4BB0-4171-9B94-EC00BF28BC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535A15-22E6-4E33-85E1-076396131E1B}"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12681-4BB0-4171-9B94-EC00BF28BC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535A15-22E6-4E33-85E1-076396131E1B}"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12681-4BB0-4171-9B94-EC00BF28BC2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535A15-22E6-4E33-85E1-076396131E1B}"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12681-4BB0-4171-9B94-EC00BF28BC2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535A15-22E6-4E33-85E1-076396131E1B}" type="datetimeFigureOut">
              <a:rPr lang="en-US" smtClean="0"/>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12681-4BB0-4171-9B94-EC00BF28BC2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535A15-22E6-4E33-85E1-076396131E1B}" type="datetimeFigureOut">
              <a:rPr lang="en-US" smtClean="0"/>
              <a:t>10/27/2013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D12681-4BB0-4171-9B94-EC00BF28BC2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535A15-22E6-4E33-85E1-076396131E1B}" type="datetimeFigureOut">
              <a:rPr lang="en-US" smtClean="0"/>
              <a:t>10/27/2013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D12681-4BB0-4171-9B94-EC00BF28BC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35A15-22E6-4E33-85E1-076396131E1B}" type="datetimeFigureOut">
              <a:rPr lang="en-US" smtClean="0"/>
              <a:t>10/27/2013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D12681-4BB0-4171-9B94-EC00BF28BC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535A15-22E6-4E33-85E1-076396131E1B}" type="datetimeFigureOut">
              <a:rPr lang="en-US" smtClean="0"/>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12681-4BB0-4171-9B94-EC00BF28BC2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535A15-22E6-4E33-85E1-076396131E1B}" type="datetimeFigureOut">
              <a:rPr lang="en-US" smtClean="0"/>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5D12681-4BB0-4171-9B94-EC00BF28BC2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535A15-22E6-4E33-85E1-076396131E1B}" type="datetimeFigureOut">
              <a:rPr lang="en-US" smtClean="0"/>
              <a:t>10/27/2013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D12681-4BB0-4171-9B94-EC00BF28BC2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Bloodless Glucose Monitor</a:t>
            </a:r>
            <a:endParaRPr lang="en-US" dirty="0"/>
          </a:p>
        </p:txBody>
      </p:sp>
      <p:sp>
        <p:nvSpPr>
          <p:cNvPr id="3" name="Subtitle 2"/>
          <p:cNvSpPr>
            <a:spLocks noGrp="1"/>
          </p:cNvSpPr>
          <p:nvPr>
            <p:ph type="subTitle" idx="1"/>
          </p:nvPr>
        </p:nvSpPr>
        <p:spPr/>
        <p:txBody>
          <a:bodyPr>
            <a:normAutofit/>
          </a:bodyPr>
          <a:lstStyle/>
          <a:p>
            <a:r>
              <a:rPr lang="en-US" dirty="0" smtClean="0"/>
              <a:t>Presented by: Nelson Wu</a:t>
            </a:r>
          </a:p>
          <a:p>
            <a:r>
              <a:rPr lang="en-US" dirty="0" smtClean="0"/>
              <a:t>Team Members: Cong Zhang and Tom Zhou</a:t>
            </a:r>
          </a:p>
          <a:p>
            <a:r>
              <a:rPr lang="en-US" dirty="0" smtClean="0"/>
              <a:t>Client: Dr. Jeffrey Brooks, D.P.M.</a:t>
            </a:r>
            <a:endParaRPr lang="en-US" dirty="0"/>
          </a:p>
        </p:txBody>
      </p:sp>
    </p:spTree>
    <p:extLst>
      <p:ext uri="{BB962C8B-B14F-4D97-AF65-F5344CB8AC3E}">
        <p14:creationId xmlns:p14="http://schemas.microsoft.com/office/powerpoint/2010/main" val="16181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38200"/>
            <a:ext cx="4040188" cy="659352"/>
          </a:xfrm>
        </p:spPr>
        <p:txBody>
          <a:bodyPr/>
          <a:lstStyle/>
          <a:p>
            <a:r>
              <a:rPr lang="en-US" dirty="0" smtClean="0"/>
              <a:t>Near Infrared Spectroscopy</a:t>
            </a:r>
            <a:endParaRPr lang="en-US" dirty="0"/>
          </a:p>
        </p:txBody>
      </p:sp>
      <p:sp>
        <p:nvSpPr>
          <p:cNvPr id="4" name="Text Placeholder 3"/>
          <p:cNvSpPr>
            <a:spLocks noGrp="1"/>
          </p:cNvSpPr>
          <p:nvPr>
            <p:ph type="body" sz="half" idx="3"/>
          </p:nvPr>
        </p:nvSpPr>
        <p:spPr>
          <a:xfrm>
            <a:off x="4648200" y="838200"/>
            <a:ext cx="4041775" cy="654843"/>
          </a:xfrm>
        </p:spPr>
        <p:txBody>
          <a:bodyPr/>
          <a:lstStyle/>
          <a:p>
            <a:r>
              <a:rPr lang="en-US" dirty="0" smtClean="0"/>
              <a:t>Raman Spectroscopy</a:t>
            </a:r>
            <a:endParaRPr lang="en-US" dirty="0"/>
          </a:p>
        </p:txBody>
      </p:sp>
      <p:sp>
        <p:nvSpPr>
          <p:cNvPr id="5" name="Content Placeholder 4"/>
          <p:cNvSpPr>
            <a:spLocks noGrp="1"/>
          </p:cNvSpPr>
          <p:nvPr>
            <p:ph sz="quarter" idx="2"/>
          </p:nvPr>
        </p:nvSpPr>
        <p:spPr>
          <a:xfrm>
            <a:off x="381000" y="1524000"/>
            <a:ext cx="4040188" cy="2667000"/>
          </a:xfrm>
        </p:spPr>
        <p:txBody>
          <a:bodyPr>
            <a:normAutofit/>
          </a:bodyPr>
          <a:lstStyle/>
          <a:p>
            <a:r>
              <a:rPr lang="en-US" dirty="0" smtClean="0"/>
              <a:t>Measures elastic scattering of light</a:t>
            </a:r>
          </a:p>
          <a:p>
            <a:r>
              <a:rPr lang="en-US" dirty="0" smtClean="0"/>
              <a:t>Strong Water Spectrum</a:t>
            </a:r>
          </a:p>
          <a:p>
            <a:r>
              <a:rPr lang="en-US" dirty="0" smtClean="0"/>
              <a:t>785 nm for </a:t>
            </a:r>
            <a:r>
              <a:rPr lang="en-US" dirty="0"/>
              <a:t>1</a:t>
            </a:r>
            <a:r>
              <a:rPr lang="en-US" dirty="0" smtClean="0"/>
              <a:t> m</a:t>
            </a:r>
            <a:r>
              <a:rPr lang="en-US" dirty="0" smtClean="0"/>
              <a:t>m </a:t>
            </a:r>
            <a:r>
              <a:rPr lang="en-US" dirty="0" smtClean="0"/>
              <a:t>tissue penetration</a:t>
            </a:r>
          </a:p>
          <a:p>
            <a:r>
              <a:rPr lang="en-US" dirty="0"/>
              <a:t>Weak tissue </a:t>
            </a:r>
            <a:r>
              <a:rPr lang="en-US" dirty="0" err="1"/>
              <a:t>autofluorescence</a:t>
            </a:r>
            <a:endParaRPr lang="en-US" dirty="0"/>
          </a:p>
          <a:p>
            <a:r>
              <a:rPr lang="en-US" dirty="0"/>
              <a:t>Less </a:t>
            </a:r>
            <a:r>
              <a:rPr lang="en-US" dirty="0" err="1"/>
              <a:t>photodamage</a:t>
            </a:r>
            <a:endParaRPr lang="en-US" dirty="0"/>
          </a:p>
          <a:p>
            <a:endParaRPr lang="en-US" dirty="0"/>
          </a:p>
        </p:txBody>
      </p:sp>
      <p:sp>
        <p:nvSpPr>
          <p:cNvPr id="6" name="Content Placeholder 5"/>
          <p:cNvSpPr>
            <a:spLocks noGrp="1"/>
          </p:cNvSpPr>
          <p:nvPr>
            <p:ph sz="quarter" idx="4"/>
          </p:nvPr>
        </p:nvSpPr>
        <p:spPr>
          <a:xfrm>
            <a:off x="4724400" y="1524000"/>
            <a:ext cx="4041775" cy="2667000"/>
          </a:xfrm>
        </p:spPr>
        <p:txBody>
          <a:bodyPr>
            <a:normAutofit/>
          </a:bodyPr>
          <a:lstStyle/>
          <a:p>
            <a:r>
              <a:rPr lang="en-US" dirty="0" smtClean="0"/>
              <a:t>Measures inelastic scattering of light</a:t>
            </a:r>
          </a:p>
          <a:p>
            <a:r>
              <a:rPr lang="en-US" dirty="0" smtClean="0"/>
              <a:t>Weak Water Spectrum</a:t>
            </a:r>
          </a:p>
          <a:p>
            <a:r>
              <a:rPr lang="en-US" dirty="0" smtClean="0"/>
              <a:t>785 nm for </a:t>
            </a:r>
            <a:r>
              <a:rPr lang="en-US" dirty="0"/>
              <a:t>1</a:t>
            </a:r>
            <a:r>
              <a:rPr lang="en-US" dirty="0" smtClean="0"/>
              <a:t> </a:t>
            </a:r>
            <a:r>
              <a:rPr lang="en-US" dirty="0" smtClean="0"/>
              <a:t>mm </a:t>
            </a:r>
            <a:r>
              <a:rPr lang="en-US" dirty="0" smtClean="0"/>
              <a:t>tissue penetration</a:t>
            </a:r>
          </a:p>
          <a:p>
            <a:r>
              <a:rPr lang="en-US" dirty="0"/>
              <a:t>Weak tissue </a:t>
            </a:r>
            <a:r>
              <a:rPr lang="en-US" dirty="0" err="1"/>
              <a:t>autofluorescence</a:t>
            </a:r>
            <a:endParaRPr lang="en-US" dirty="0"/>
          </a:p>
          <a:p>
            <a:r>
              <a:rPr lang="en-US" dirty="0"/>
              <a:t>Less </a:t>
            </a:r>
            <a:r>
              <a:rPr lang="en-US" dirty="0" err="1"/>
              <a:t>photodamage</a:t>
            </a:r>
            <a:endParaRPr lang="en-US" dirty="0"/>
          </a:p>
          <a:p>
            <a:endParaRPr lang="en-US" dirty="0"/>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3818" y="4419600"/>
            <a:ext cx="3833394" cy="19722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7960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2690" y="2506158"/>
            <a:ext cx="4425733" cy="2795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599946" y="525697"/>
            <a:ext cx="8229600" cy="1143000"/>
          </a:xfrm>
        </p:spPr>
        <p:txBody>
          <a:bodyPr>
            <a:normAutofit/>
          </a:bodyPr>
          <a:lstStyle/>
          <a:p>
            <a:r>
              <a:rPr lang="en-US" dirty="0" smtClean="0"/>
              <a:t>Raman </a:t>
            </a:r>
            <a:r>
              <a:rPr lang="en-US" dirty="0"/>
              <a:t>Spectroscopy</a:t>
            </a:r>
          </a:p>
        </p:txBody>
      </p:sp>
      <p:sp>
        <p:nvSpPr>
          <p:cNvPr id="5" name="Right Arrow 4"/>
          <p:cNvSpPr/>
          <p:nvPr/>
        </p:nvSpPr>
        <p:spPr>
          <a:xfrm rot="5582908">
            <a:off x="4960052" y="2925489"/>
            <a:ext cx="533400" cy="3384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5582908">
            <a:off x="5936279" y="2014877"/>
            <a:ext cx="533400" cy="3384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Delta w (\text{cm}^{-1}) = \left( \frac{1}{\lambda_0 (\text{nm})} - \frac{1}{\lambda_1 (\text{nm})} \right) \times \frac{(10^{7}\text{nm})}{(\text{cm})} .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268" y="5340927"/>
            <a:ext cx="3838575" cy="45720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a:spLocks noGrp="1"/>
          </p:cNvSpPr>
          <p:nvPr>
            <p:ph idx="1"/>
          </p:nvPr>
        </p:nvSpPr>
        <p:spPr>
          <a:xfrm>
            <a:off x="457200" y="1935480"/>
            <a:ext cx="2286000" cy="4389120"/>
          </a:xfrm>
        </p:spPr>
        <p:txBody>
          <a:bodyPr>
            <a:normAutofit/>
          </a:bodyPr>
          <a:lstStyle/>
          <a:p>
            <a:r>
              <a:rPr lang="en-US" dirty="0" smtClean="0"/>
              <a:t>785 nm incident</a:t>
            </a:r>
            <a:endParaRPr lang="en-US" dirty="0"/>
          </a:p>
          <a:p>
            <a:r>
              <a:rPr lang="en-US" dirty="0" smtClean="0"/>
              <a:t>861 nm Glucose</a:t>
            </a:r>
          </a:p>
          <a:p>
            <a:r>
              <a:rPr lang="en-US" dirty="0" smtClean="0"/>
              <a:t>893 nm</a:t>
            </a:r>
            <a:r>
              <a:rPr lang="en-US" dirty="0"/>
              <a:t> </a:t>
            </a:r>
            <a:r>
              <a:rPr lang="en-US" dirty="0" smtClean="0"/>
              <a:t>hemoglobin</a:t>
            </a:r>
          </a:p>
        </p:txBody>
      </p:sp>
    </p:spTree>
    <p:extLst>
      <p:ext uri="{BB962C8B-B14F-4D97-AF65-F5344CB8AC3E}">
        <p14:creationId xmlns:p14="http://schemas.microsoft.com/office/powerpoint/2010/main" val="2225016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0708" y="937952"/>
            <a:ext cx="2410692" cy="1066108"/>
          </a:xfrm>
        </p:spPr>
        <p:txBody>
          <a:bodyPr>
            <a:normAutofit fontScale="62500" lnSpcReduction="20000"/>
          </a:bodyPr>
          <a:lstStyle/>
          <a:p>
            <a:pPr marL="0" indent="0">
              <a:buNone/>
            </a:pPr>
            <a:r>
              <a:rPr lang="en-US" dirty="0" smtClean="0"/>
              <a:t>Invasive:</a:t>
            </a:r>
          </a:p>
          <a:p>
            <a:pPr marL="0" indent="0">
              <a:buNone/>
            </a:pPr>
            <a:r>
              <a:rPr lang="en-US" dirty="0" smtClean="0"/>
              <a:t>Blood pricking method</a:t>
            </a:r>
          </a:p>
          <a:p>
            <a:pPr marL="0" indent="0">
              <a:buNone/>
            </a:pPr>
            <a:r>
              <a:rPr lang="en-US" dirty="0" smtClean="0"/>
              <a:t>Reverse </a:t>
            </a:r>
            <a:r>
              <a:rPr lang="en-US" dirty="0" err="1" smtClean="0"/>
              <a:t>Iontophoresis</a:t>
            </a:r>
            <a:endParaRPr lang="en-US" dirty="0"/>
          </a:p>
        </p:txBody>
      </p:sp>
      <p:cxnSp>
        <p:nvCxnSpPr>
          <p:cNvPr id="5" name="Straight Arrow Connector 4"/>
          <p:cNvCxnSpPr/>
          <p:nvPr/>
        </p:nvCxnSpPr>
        <p:spPr>
          <a:xfrm flipV="1">
            <a:off x="609600" y="1371600"/>
            <a:ext cx="5334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Content Placeholder 2"/>
          <p:cNvSpPr txBox="1">
            <a:spLocks/>
          </p:cNvSpPr>
          <p:nvPr/>
        </p:nvSpPr>
        <p:spPr>
          <a:xfrm>
            <a:off x="2895600" y="2008216"/>
            <a:ext cx="2286000" cy="6553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1600" dirty="0" smtClean="0"/>
              <a:t>Indirect:</a:t>
            </a:r>
          </a:p>
          <a:p>
            <a:pPr marL="0" indent="0">
              <a:buFont typeface="Wingdings 2"/>
              <a:buNone/>
            </a:pPr>
            <a:r>
              <a:rPr lang="en-US" sz="1600" dirty="0" err="1" smtClean="0"/>
              <a:t>Photoacoustic</a:t>
            </a:r>
            <a:r>
              <a:rPr lang="en-US" sz="1600" dirty="0" smtClean="0"/>
              <a:t> Effect</a:t>
            </a:r>
          </a:p>
          <a:p>
            <a:pPr marL="0" indent="0">
              <a:buFont typeface="Wingdings 2"/>
              <a:buNone/>
            </a:pPr>
            <a:endParaRPr lang="en-US" sz="1600" dirty="0"/>
          </a:p>
        </p:txBody>
      </p:sp>
      <p:cxnSp>
        <p:nvCxnSpPr>
          <p:cNvPr id="8" name="Straight Arrow Connector 7"/>
          <p:cNvCxnSpPr/>
          <p:nvPr/>
        </p:nvCxnSpPr>
        <p:spPr>
          <a:xfrm>
            <a:off x="609600" y="1905000"/>
            <a:ext cx="685800" cy="42672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Content Placeholder 2"/>
          <p:cNvSpPr txBox="1">
            <a:spLocks/>
          </p:cNvSpPr>
          <p:nvPr/>
        </p:nvSpPr>
        <p:spPr>
          <a:xfrm>
            <a:off x="609600" y="2350077"/>
            <a:ext cx="1558636" cy="327660"/>
          </a:xfrm>
          <a:prstGeom prst="rect">
            <a:avLst/>
          </a:prstGeom>
        </p:spPr>
        <p:txBody>
          <a:bodyPr vert="horz">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1600" dirty="0" smtClean="0"/>
              <a:t>Non-invasive</a:t>
            </a:r>
            <a:endParaRPr lang="en-US" sz="1600" dirty="0"/>
          </a:p>
        </p:txBody>
      </p:sp>
      <p:cxnSp>
        <p:nvCxnSpPr>
          <p:cNvPr id="13" name="Straight Arrow Connector 12"/>
          <p:cNvCxnSpPr/>
          <p:nvPr/>
        </p:nvCxnSpPr>
        <p:spPr>
          <a:xfrm flipV="1">
            <a:off x="1981200" y="2331720"/>
            <a:ext cx="838200" cy="1835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 name="Content Placeholder 2"/>
          <p:cNvSpPr txBox="1">
            <a:spLocks/>
          </p:cNvSpPr>
          <p:nvPr/>
        </p:nvSpPr>
        <p:spPr>
          <a:xfrm>
            <a:off x="5008418" y="5251215"/>
            <a:ext cx="2286000" cy="6553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1600" dirty="0" smtClean="0"/>
              <a:t>Elastic:</a:t>
            </a:r>
          </a:p>
          <a:p>
            <a:pPr marL="0" indent="0">
              <a:buFont typeface="Wingdings 2"/>
              <a:buNone/>
            </a:pPr>
            <a:r>
              <a:rPr lang="en-US" sz="1600" dirty="0" smtClean="0"/>
              <a:t>NIR Spectroscopy</a:t>
            </a:r>
            <a:endParaRPr lang="en-US" sz="1600" dirty="0"/>
          </a:p>
        </p:txBody>
      </p:sp>
      <p:cxnSp>
        <p:nvCxnSpPr>
          <p:cNvPr id="17" name="Straight Arrow Connector 16"/>
          <p:cNvCxnSpPr/>
          <p:nvPr/>
        </p:nvCxnSpPr>
        <p:spPr>
          <a:xfrm>
            <a:off x="1340427" y="2677737"/>
            <a:ext cx="723900" cy="457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8" name="Content Placeholder 2"/>
          <p:cNvSpPr txBox="1">
            <a:spLocks/>
          </p:cNvSpPr>
          <p:nvPr/>
        </p:nvSpPr>
        <p:spPr>
          <a:xfrm>
            <a:off x="1713634" y="3158143"/>
            <a:ext cx="838200" cy="327660"/>
          </a:xfrm>
          <a:prstGeom prst="rect">
            <a:avLst/>
          </a:prstGeom>
        </p:spPr>
        <p:txBody>
          <a:bodyPr vert="horz">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1600" dirty="0" smtClean="0"/>
              <a:t>Direct</a:t>
            </a:r>
            <a:endParaRPr lang="en-US" sz="1600" dirty="0"/>
          </a:p>
        </p:txBody>
      </p:sp>
      <p:cxnSp>
        <p:nvCxnSpPr>
          <p:cNvPr id="20" name="Straight Arrow Connector 19"/>
          <p:cNvCxnSpPr/>
          <p:nvPr/>
        </p:nvCxnSpPr>
        <p:spPr>
          <a:xfrm>
            <a:off x="2475634" y="3315737"/>
            <a:ext cx="56976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a:off x="2132734" y="3432463"/>
            <a:ext cx="535132" cy="381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3" name="Content Placeholder 2"/>
          <p:cNvSpPr txBox="1">
            <a:spLocks/>
          </p:cNvSpPr>
          <p:nvPr/>
        </p:nvSpPr>
        <p:spPr>
          <a:xfrm>
            <a:off x="3129395" y="3104803"/>
            <a:ext cx="2438400" cy="6553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1600" dirty="0" smtClean="0"/>
              <a:t>Monitor location: Eye</a:t>
            </a:r>
          </a:p>
          <a:p>
            <a:pPr marL="0" indent="0">
              <a:buFont typeface="Wingdings 2"/>
              <a:buNone/>
            </a:pPr>
            <a:r>
              <a:rPr lang="en-US" sz="1600" dirty="0" smtClean="0"/>
              <a:t>Multispectral </a:t>
            </a:r>
            <a:r>
              <a:rPr lang="en-US" sz="1600" dirty="0" err="1" smtClean="0"/>
              <a:t>Polarimetry</a:t>
            </a:r>
            <a:endParaRPr lang="en-US" sz="1600" dirty="0"/>
          </a:p>
        </p:txBody>
      </p:sp>
      <p:sp>
        <p:nvSpPr>
          <p:cNvPr id="24" name="Content Placeholder 2"/>
          <p:cNvSpPr txBox="1">
            <a:spLocks/>
          </p:cNvSpPr>
          <p:nvPr/>
        </p:nvSpPr>
        <p:spPr>
          <a:xfrm>
            <a:off x="1981200" y="3847407"/>
            <a:ext cx="2286000" cy="439189"/>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1600" dirty="0" smtClean="0"/>
              <a:t>Monitor location: Skin</a:t>
            </a:r>
            <a:endParaRPr lang="en-US" sz="1600" dirty="0"/>
          </a:p>
        </p:txBody>
      </p:sp>
      <p:cxnSp>
        <p:nvCxnSpPr>
          <p:cNvPr id="26" name="Straight Arrow Connector 25"/>
          <p:cNvCxnSpPr/>
          <p:nvPr/>
        </p:nvCxnSpPr>
        <p:spPr>
          <a:xfrm>
            <a:off x="4267200" y="4100945"/>
            <a:ext cx="7620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7" name="Content Placeholder 2"/>
          <p:cNvSpPr txBox="1">
            <a:spLocks/>
          </p:cNvSpPr>
          <p:nvPr/>
        </p:nvSpPr>
        <p:spPr>
          <a:xfrm>
            <a:off x="5067300" y="3901439"/>
            <a:ext cx="3006436" cy="809106"/>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1600" dirty="0" smtClean="0"/>
              <a:t>Interstitial Space:</a:t>
            </a:r>
          </a:p>
          <a:p>
            <a:pPr marL="0" indent="0">
              <a:buFont typeface="Wingdings 2"/>
              <a:buNone/>
            </a:pPr>
            <a:r>
              <a:rPr lang="en-US" sz="1600" dirty="0" smtClean="0"/>
              <a:t>Optical Coherence Tomography</a:t>
            </a:r>
            <a:endParaRPr lang="en-US" sz="1600" dirty="0"/>
          </a:p>
        </p:txBody>
      </p:sp>
      <p:sp>
        <p:nvSpPr>
          <p:cNvPr id="29" name="Title 1"/>
          <p:cNvSpPr>
            <a:spLocks noGrp="1"/>
          </p:cNvSpPr>
          <p:nvPr>
            <p:ph type="title"/>
          </p:nvPr>
        </p:nvSpPr>
        <p:spPr>
          <a:xfrm>
            <a:off x="5756564" y="616527"/>
            <a:ext cx="3429000" cy="1059873"/>
          </a:xfrm>
        </p:spPr>
        <p:txBody>
          <a:bodyPr/>
          <a:lstStyle/>
          <a:p>
            <a:r>
              <a:rPr lang="en-US" dirty="0" smtClean="0"/>
              <a:t>Overview</a:t>
            </a:r>
            <a:endParaRPr lang="en-US" dirty="0"/>
          </a:p>
        </p:txBody>
      </p:sp>
      <p:cxnSp>
        <p:nvCxnSpPr>
          <p:cNvPr id="30" name="Straight Arrow Connector 29"/>
          <p:cNvCxnSpPr/>
          <p:nvPr/>
        </p:nvCxnSpPr>
        <p:spPr>
          <a:xfrm>
            <a:off x="3352800" y="4285903"/>
            <a:ext cx="381000" cy="55556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2" name="Content Placeholder 2"/>
          <p:cNvSpPr txBox="1">
            <a:spLocks/>
          </p:cNvSpPr>
          <p:nvPr/>
        </p:nvSpPr>
        <p:spPr>
          <a:xfrm>
            <a:off x="3129395" y="4869178"/>
            <a:ext cx="1456458" cy="409404"/>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1600" dirty="0" smtClean="0"/>
              <a:t>Capillaries</a:t>
            </a:r>
            <a:endParaRPr lang="en-US" sz="1600" dirty="0"/>
          </a:p>
        </p:txBody>
      </p:sp>
      <p:cxnSp>
        <p:nvCxnSpPr>
          <p:cNvPr id="33" name="Straight Arrow Connector 32"/>
          <p:cNvCxnSpPr/>
          <p:nvPr/>
        </p:nvCxnSpPr>
        <p:spPr>
          <a:xfrm>
            <a:off x="4236026" y="5139690"/>
            <a:ext cx="699653" cy="27778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Straight Arrow Connector 33"/>
          <p:cNvCxnSpPr/>
          <p:nvPr/>
        </p:nvCxnSpPr>
        <p:spPr>
          <a:xfrm>
            <a:off x="3994438" y="5319449"/>
            <a:ext cx="241588" cy="55556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8" name="Content Placeholder 2"/>
          <p:cNvSpPr txBox="1">
            <a:spLocks/>
          </p:cNvSpPr>
          <p:nvPr/>
        </p:nvSpPr>
        <p:spPr>
          <a:xfrm>
            <a:off x="3664527" y="5875016"/>
            <a:ext cx="2286000" cy="6553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1600" dirty="0" smtClean="0"/>
              <a:t>Inelastic:</a:t>
            </a:r>
          </a:p>
          <a:p>
            <a:pPr marL="0" indent="0">
              <a:buFont typeface="Wingdings 2"/>
              <a:buNone/>
            </a:pPr>
            <a:r>
              <a:rPr lang="en-US" sz="1600" dirty="0" smtClean="0"/>
              <a:t>Raman Spectroscopy</a:t>
            </a:r>
            <a:endParaRPr lang="en-US" sz="1600" dirty="0"/>
          </a:p>
        </p:txBody>
      </p:sp>
      <p:sp>
        <p:nvSpPr>
          <p:cNvPr id="41" name="Oval 40"/>
          <p:cNvSpPr/>
          <p:nvPr/>
        </p:nvSpPr>
        <p:spPr>
          <a:xfrm>
            <a:off x="3129395" y="5875016"/>
            <a:ext cx="2738005" cy="722865"/>
          </a:xfrm>
          <a:prstGeom prst="ellipse">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7943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to Choose Design</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408135737"/>
              </p:ext>
            </p:extLst>
          </p:nvPr>
        </p:nvGraphicFramePr>
        <p:xfrm>
          <a:off x="152400" y="1981200"/>
          <a:ext cx="8915400" cy="4318000"/>
        </p:xfrm>
        <a:graphic>
          <a:graphicData uri="http://schemas.openxmlformats.org/drawingml/2006/table">
            <a:tbl>
              <a:tblPr firstRow="1" bandRow="1">
                <a:tableStyleId>{5C22544A-7EE6-4342-B048-85BDC9FD1C3A}</a:tableStyleId>
              </a:tblPr>
              <a:tblGrid>
                <a:gridCol w="1600200"/>
                <a:gridCol w="1600200"/>
                <a:gridCol w="1219200"/>
                <a:gridCol w="1447800"/>
                <a:gridCol w="1524000"/>
                <a:gridCol w="685800"/>
                <a:gridCol w="838200"/>
              </a:tblGrid>
              <a:tr h="370840">
                <a:tc>
                  <a:txBody>
                    <a:bodyPr/>
                    <a:lstStyle/>
                    <a:p>
                      <a:r>
                        <a:rPr lang="en-US" dirty="0" smtClean="0"/>
                        <a:t>Option</a:t>
                      </a:r>
                      <a:endParaRPr lang="en-US" dirty="0"/>
                    </a:p>
                  </a:txBody>
                  <a:tcPr/>
                </a:tc>
                <a:tc>
                  <a:txBody>
                    <a:bodyPr/>
                    <a:lstStyle/>
                    <a:p>
                      <a:r>
                        <a:rPr lang="en-US" dirty="0" smtClean="0"/>
                        <a:t>Non-invasive</a:t>
                      </a:r>
                      <a:endParaRPr lang="en-US" dirty="0"/>
                    </a:p>
                  </a:txBody>
                  <a:tcPr/>
                </a:tc>
                <a:tc>
                  <a:txBody>
                    <a:bodyPr/>
                    <a:lstStyle/>
                    <a:p>
                      <a:r>
                        <a:rPr lang="en-US" dirty="0" smtClean="0"/>
                        <a:t>Accuracy</a:t>
                      </a:r>
                      <a:endParaRPr lang="en-US" dirty="0"/>
                    </a:p>
                  </a:txBody>
                  <a:tcPr/>
                </a:tc>
                <a:tc>
                  <a:txBody>
                    <a:bodyPr/>
                    <a:lstStyle/>
                    <a:p>
                      <a:r>
                        <a:rPr lang="en-US" dirty="0" smtClean="0"/>
                        <a:t>Portability</a:t>
                      </a:r>
                      <a:r>
                        <a:rPr lang="en-US" baseline="0" dirty="0" smtClean="0"/>
                        <a:t> </a:t>
                      </a:r>
                      <a:endParaRPr lang="en-US" dirty="0"/>
                    </a:p>
                  </a:txBody>
                  <a:tcPr/>
                </a:tc>
                <a:tc>
                  <a:txBody>
                    <a:bodyPr/>
                    <a:lstStyle/>
                    <a:p>
                      <a:r>
                        <a:rPr lang="en-US" dirty="0" smtClean="0"/>
                        <a:t>Ease of Use</a:t>
                      </a:r>
                      <a:endParaRPr lang="en-US" dirty="0"/>
                    </a:p>
                  </a:txBody>
                  <a:tcPr/>
                </a:tc>
                <a:tc>
                  <a:txBody>
                    <a:bodyPr/>
                    <a:lstStyle/>
                    <a:p>
                      <a:r>
                        <a:rPr lang="en-US" dirty="0" smtClean="0"/>
                        <a:t>Cost</a:t>
                      </a:r>
                      <a:endParaRPr lang="en-US" dirty="0"/>
                    </a:p>
                  </a:txBody>
                  <a:tcPr/>
                </a:tc>
                <a:tc>
                  <a:txBody>
                    <a:bodyPr/>
                    <a:lstStyle/>
                    <a:p>
                      <a:r>
                        <a:rPr lang="en-US" dirty="0" smtClean="0"/>
                        <a:t>Total</a:t>
                      </a:r>
                      <a:endParaRPr lang="en-US" dirty="0"/>
                    </a:p>
                  </a:txBody>
                  <a:tcPr/>
                </a:tc>
              </a:tr>
              <a:tr h="370840">
                <a:tc>
                  <a:txBody>
                    <a:bodyPr/>
                    <a:lstStyle/>
                    <a:p>
                      <a:r>
                        <a:rPr lang="en-US" dirty="0" smtClean="0"/>
                        <a:t>Blood</a:t>
                      </a:r>
                      <a:r>
                        <a:rPr lang="en-US" baseline="0" dirty="0" smtClean="0"/>
                        <a:t> Prick</a:t>
                      </a:r>
                      <a:endParaRPr lang="en-US" dirty="0"/>
                    </a:p>
                  </a:txBody>
                  <a:tcPr/>
                </a:tc>
                <a:tc>
                  <a:txBody>
                    <a:bodyPr/>
                    <a:lstStyle/>
                    <a:p>
                      <a:r>
                        <a:rPr lang="en-US" dirty="0" smtClean="0"/>
                        <a:t>1</a:t>
                      </a:r>
                      <a:endParaRPr lang="en-US" dirty="0"/>
                    </a:p>
                  </a:txBody>
                  <a:tcPr/>
                </a:tc>
                <a:tc>
                  <a:txBody>
                    <a:bodyPr/>
                    <a:lstStyle/>
                    <a:p>
                      <a:r>
                        <a:rPr lang="en-US" dirty="0" smtClean="0"/>
                        <a:t>5</a:t>
                      </a:r>
                      <a:endParaRPr lang="en-US"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18</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Reverse</a:t>
                      </a:r>
                      <a:r>
                        <a:rPr lang="en-US" baseline="0" dirty="0" smtClean="0"/>
                        <a:t> </a:t>
                      </a:r>
                      <a:r>
                        <a:rPr lang="en-US" baseline="0" dirty="0" err="1" smtClean="0"/>
                        <a:t>Iontophoresis</a:t>
                      </a:r>
                      <a:endParaRPr lang="en-US" dirty="0" smtClean="0"/>
                    </a:p>
                  </a:txBody>
                  <a:tcPr/>
                </a:tc>
                <a:tc>
                  <a:txBody>
                    <a:bodyPr/>
                    <a:lstStyle/>
                    <a:p>
                      <a:r>
                        <a:rPr lang="en-US" dirty="0" smtClean="0"/>
                        <a:t>3</a:t>
                      </a:r>
                      <a:endParaRPr lang="en-US" dirty="0"/>
                    </a:p>
                  </a:txBody>
                  <a:tcPr/>
                </a:tc>
                <a:tc>
                  <a:txBody>
                    <a:bodyPr/>
                    <a:lstStyle/>
                    <a:p>
                      <a:r>
                        <a:rPr lang="en-US" dirty="0" smtClean="0"/>
                        <a:t>3</a:t>
                      </a:r>
                      <a:endParaRPr lang="en-US" dirty="0"/>
                    </a:p>
                  </a:txBody>
                  <a:tcPr/>
                </a:tc>
                <a:tc>
                  <a:txBody>
                    <a:bodyPr/>
                    <a:lstStyle/>
                    <a:p>
                      <a:r>
                        <a:rPr lang="en-US" dirty="0" smtClean="0"/>
                        <a:t>5</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16</a:t>
                      </a:r>
                      <a:endParaRPr lang="en-US" dirty="0"/>
                    </a:p>
                  </a:txBody>
                  <a:tcPr/>
                </a:tc>
              </a:tr>
              <a:tr h="635000">
                <a:tc>
                  <a:txBody>
                    <a:bodyPr/>
                    <a:lstStyle/>
                    <a:p>
                      <a:r>
                        <a:rPr lang="en-US" dirty="0" err="1" smtClean="0"/>
                        <a:t>Photoacoustic</a:t>
                      </a:r>
                      <a:r>
                        <a:rPr lang="en-US" baseline="0" dirty="0" smtClean="0"/>
                        <a:t> Effect </a:t>
                      </a:r>
                      <a:endParaRPr lang="en-US" dirty="0"/>
                    </a:p>
                  </a:txBody>
                  <a:tcPr/>
                </a:tc>
                <a:tc>
                  <a:txBody>
                    <a:bodyPr/>
                    <a:lstStyle/>
                    <a:p>
                      <a:r>
                        <a:rPr lang="en-US" dirty="0" smtClean="0"/>
                        <a:t>5</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14</a:t>
                      </a:r>
                      <a:endParaRPr lang="en-US" dirty="0"/>
                    </a:p>
                  </a:txBody>
                  <a:tcPr/>
                </a:tc>
              </a:tr>
              <a:tr h="604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Multispectral </a:t>
                      </a:r>
                      <a:r>
                        <a:rPr lang="en-US" dirty="0" err="1" smtClean="0"/>
                        <a:t>Polarimetry</a:t>
                      </a:r>
                      <a:endParaRPr lang="en-US" dirty="0" smtClean="0"/>
                    </a:p>
                  </a:txBody>
                  <a:tcPr/>
                </a:tc>
                <a:tc>
                  <a:txBody>
                    <a:bodyPr/>
                    <a:lstStyle/>
                    <a:p>
                      <a:r>
                        <a:rPr lang="en-US" dirty="0" smtClean="0"/>
                        <a:t>5</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15</a:t>
                      </a:r>
                      <a:endParaRPr lang="en-US" dirty="0"/>
                    </a:p>
                  </a:txBody>
                  <a:tcPr/>
                </a:tc>
              </a:tr>
              <a:tr h="370840">
                <a:tc>
                  <a:txBody>
                    <a:bodyPr/>
                    <a:lstStyle/>
                    <a:p>
                      <a:r>
                        <a:rPr lang="en-US" dirty="0" smtClean="0"/>
                        <a:t>Optica</a:t>
                      </a:r>
                      <a:r>
                        <a:rPr lang="en-US" baseline="0" dirty="0" smtClean="0"/>
                        <a:t>l Coherence Tomography </a:t>
                      </a:r>
                      <a:endParaRPr lang="en-US" dirty="0"/>
                    </a:p>
                  </a:txBody>
                  <a:tcPr/>
                </a:tc>
                <a:tc>
                  <a:txBody>
                    <a:bodyPr/>
                    <a:lstStyle/>
                    <a:p>
                      <a:r>
                        <a:rPr lang="en-US" dirty="0" smtClean="0"/>
                        <a:t>5</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15</a:t>
                      </a:r>
                      <a:endParaRPr lang="en-US" dirty="0"/>
                    </a:p>
                  </a:txBody>
                  <a:tcPr/>
                </a:tc>
              </a:tr>
              <a:tr h="370840">
                <a:tc>
                  <a:txBody>
                    <a:bodyPr/>
                    <a:lstStyle/>
                    <a:p>
                      <a:r>
                        <a:rPr lang="en-US" dirty="0" smtClean="0"/>
                        <a:t>NIR</a:t>
                      </a:r>
                      <a:endParaRPr lang="en-US" dirty="0"/>
                    </a:p>
                  </a:txBody>
                  <a:tcPr/>
                </a:tc>
                <a:tc>
                  <a:txBody>
                    <a:bodyPr/>
                    <a:lstStyle/>
                    <a:p>
                      <a:r>
                        <a:rPr lang="en-US" dirty="0" smtClean="0"/>
                        <a:t>5</a:t>
                      </a:r>
                      <a:endParaRPr lang="en-US" dirty="0"/>
                    </a:p>
                  </a:txBody>
                  <a:tcPr/>
                </a:tc>
                <a:tc>
                  <a:txBody>
                    <a:bodyPr/>
                    <a:lstStyle/>
                    <a:p>
                      <a:r>
                        <a:rPr lang="en-US" dirty="0" smtClean="0"/>
                        <a:t>3</a:t>
                      </a:r>
                      <a:endParaRPr lang="en-US"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20</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Raman</a:t>
                      </a:r>
                    </a:p>
                  </a:txBody>
                  <a:tcPr/>
                </a:tc>
                <a:tc>
                  <a:txBody>
                    <a:bodyPr/>
                    <a:lstStyle/>
                    <a:p>
                      <a:r>
                        <a:rPr lang="en-US" dirty="0" smtClean="0"/>
                        <a:t>5</a:t>
                      </a:r>
                      <a:endParaRPr lang="en-US" dirty="0"/>
                    </a:p>
                  </a:txBody>
                  <a:tcPr/>
                </a:tc>
                <a:tc>
                  <a:txBody>
                    <a:bodyPr/>
                    <a:lstStyle/>
                    <a:p>
                      <a:r>
                        <a:rPr lang="en-US" dirty="0" smtClean="0"/>
                        <a:t>5</a:t>
                      </a:r>
                      <a:endParaRPr lang="en-US"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c>
                  <a:txBody>
                    <a:bodyPr/>
                    <a:lstStyle/>
                    <a:p>
                      <a:r>
                        <a:rPr lang="en-US" dirty="0" smtClean="0"/>
                        <a:t>3-4</a:t>
                      </a:r>
                      <a:endParaRPr lang="en-US" dirty="0"/>
                    </a:p>
                  </a:txBody>
                  <a:tcPr/>
                </a:tc>
                <a:tc>
                  <a:txBody>
                    <a:bodyPr/>
                    <a:lstStyle/>
                    <a:p>
                      <a:r>
                        <a:rPr lang="en-US" dirty="0" smtClean="0"/>
                        <a:t>23</a:t>
                      </a:r>
                      <a:endParaRPr lang="en-US" dirty="0"/>
                    </a:p>
                  </a:txBody>
                  <a:tcPr/>
                </a:tc>
              </a:tr>
            </a:tbl>
          </a:graphicData>
        </a:graphic>
      </p:graphicFrame>
    </p:spTree>
    <p:extLst>
      <p:ext uri="{BB962C8B-B14F-4D97-AF65-F5344CB8AC3E}">
        <p14:creationId xmlns:p14="http://schemas.microsoft.com/office/powerpoint/2010/main" val="856919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3886200" cy="4389120"/>
          </a:xfrm>
        </p:spPr>
        <p:txBody>
          <a:bodyPr>
            <a:normAutofit fontScale="85000" lnSpcReduction="20000"/>
          </a:bodyPr>
          <a:lstStyle/>
          <a:p>
            <a:r>
              <a:rPr lang="en-US" dirty="0" smtClean="0"/>
              <a:t>Optical Elements</a:t>
            </a:r>
          </a:p>
          <a:p>
            <a:pPr lvl="1"/>
            <a:r>
              <a:rPr lang="en-US" dirty="0" smtClean="0"/>
              <a:t>Laser source</a:t>
            </a:r>
          </a:p>
          <a:p>
            <a:pPr lvl="1"/>
            <a:r>
              <a:rPr lang="en-US" dirty="0" smtClean="0"/>
              <a:t>Beam </a:t>
            </a:r>
            <a:r>
              <a:rPr lang="en-US" dirty="0"/>
              <a:t>splitters</a:t>
            </a:r>
          </a:p>
          <a:p>
            <a:pPr lvl="1"/>
            <a:r>
              <a:rPr lang="en-US" dirty="0"/>
              <a:t>Objective </a:t>
            </a:r>
            <a:r>
              <a:rPr lang="en-US" dirty="0" smtClean="0"/>
              <a:t>and focusing lens</a:t>
            </a:r>
            <a:endParaRPr lang="en-US" dirty="0"/>
          </a:p>
          <a:p>
            <a:pPr lvl="1"/>
            <a:r>
              <a:rPr lang="en-US" dirty="0" err="1" smtClean="0"/>
              <a:t>Bandpass</a:t>
            </a:r>
            <a:r>
              <a:rPr lang="en-US" dirty="0" smtClean="0"/>
              <a:t> </a:t>
            </a:r>
            <a:r>
              <a:rPr lang="en-US" dirty="0"/>
              <a:t>filters</a:t>
            </a:r>
          </a:p>
          <a:p>
            <a:pPr lvl="1"/>
            <a:r>
              <a:rPr lang="en-US" dirty="0" err="1" smtClean="0"/>
              <a:t>Photodetectors</a:t>
            </a:r>
            <a:endParaRPr lang="en-US" dirty="0" smtClean="0"/>
          </a:p>
          <a:p>
            <a:r>
              <a:rPr lang="en-US" dirty="0" smtClean="0"/>
              <a:t>Non-Optical Elements</a:t>
            </a:r>
          </a:p>
          <a:p>
            <a:pPr lvl="1"/>
            <a:r>
              <a:rPr lang="en-US" dirty="0" smtClean="0"/>
              <a:t>Data </a:t>
            </a:r>
            <a:r>
              <a:rPr lang="en-US" dirty="0"/>
              <a:t>acquisition (DAQ) analogue to digital converter (ADC)</a:t>
            </a:r>
          </a:p>
          <a:p>
            <a:pPr lvl="1"/>
            <a:r>
              <a:rPr lang="en-US" dirty="0"/>
              <a:t>Computation circuit board</a:t>
            </a:r>
          </a:p>
          <a:p>
            <a:pPr lvl="1"/>
            <a:r>
              <a:rPr lang="en-US" dirty="0"/>
              <a:t>Display</a:t>
            </a:r>
          </a:p>
          <a:p>
            <a:pPr lvl="1"/>
            <a:r>
              <a:rPr lang="en-US" dirty="0"/>
              <a:t>Battery</a:t>
            </a:r>
          </a:p>
          <a:p>
            <a:pPr lvl="1"/>
            <a:r>
              <a:rPr lang="en-US" dirty="0"/>
              <a:t>Case</a:t>
            </a:r>
          </a:p>
        </p:txBody>
      </p:sp>
      <p:sp>
        <p:nvSpPr>
          <p:cNvPr id="4" name="Title 1"/>
          <p:cNvSpPr>
            <a:spLocks noGrp="1"/>
          </p:cNvSpPr>
          <p:nvPr>
            <p:ph type="title"/>
          </p:nvPr>
        </p:nvSpPr>
        <p:spPr>
          <a:xfrm>
            <a:off x="533400" y="457200"/>
            <a:ext cx="8229600" cy="1143000"/>
          </a:xfrm>
        </p:spPr>
        <p:txBody>
          <a:bodyPr>
            <a:normAutofit fontScale="90000"/>
          </a:bodyPr>
          <a:lstStyle/>
          <a:p>
            <a:r>
              <a:rPr lang="en-US" dirty="0" smtClean="0"/>
              <a:t>Specific Details of Chosen Design</a:t>
            </a:r>
            <a:endParaRPr lang="en-US" dirty="0"/>
          </a:p>
        </p:txBody>
      </p:sp>
      <p:pic>
        <p:nvPicPr>
          <p:cNvPr id="2050" name="Picture 2" descr="C:\Users\narcoduck\Downloads\senior design drawing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8491" y="1477670"/>
            <a:ext cx="5292436" cy="5345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2483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Laser </a:t>
            </a:r>
            <a:r>
              <a:rPr lang="en-US" dirty="0" smtClean="0"/>
              <a:t>source</a:t>
            </a:r>
            <a:endParaRPr lang="en-US" dirty="0"/>
          </a:p>
        </p:txBody>
      </p:sp>
      <p:sp>
        <p:nvSpPr>
          <p:cNvPr id="3" name="Content Placeholder 2"/>
          <p:cNvSpPr>
            <a:spLocks noGrp="1"/>
          </p:cNvSpPr>
          <p:nvPr>
            <p:ph idx="1"/>
          </p:nvPr>
        </p:nvSpPr>
        <p:spPr>
          <a:xfrm>
            <a:off x="457200" y="1935480"/>
            <a:ext cx="4572000" cy="4770120"/>
          </a:xfrm>
        </p:spPr>
        <p:txBody>
          <a:bodyPr>
            <a:normAutofit fontScale="85000" lnSpcReduction="10000"/>
          </a:bodyPr>
          <a:lstStyle/>
          <a:p>
            <a:r>
              <a:rPr lang="en-US" dirty="0"/>
              <a:t>QL7816S-B-L</a:t>
            </a:r>
          </a:p>
          <a:p>
            <a:r>
              <a:rPr lang="en-US" dirty="0"/>
              <a:t>785 nm, 25 </a:t>
            </a:r>
            <a:r>
              <a:rPr lang="en-US" dirty="0" err="1"/>
              <a:t>mW</a:t>
            </a:r>
            <a:r>
              <a:rPr lang="en-US" dirty="0"/>
              <a:t>, Ø5.6 mm, B Pin Code Laser </a:t>
            </a:r>
            <a:r>
              <a:rPr lang="en-US" dirty="0" smtClean="0"/>
              <a:t>Diode</a:t>
            </a:r>
          </a:p>
          <a:p>
            <a:r>
              <a:rPr lang="en-US" dirty="0"/>
              <a:t>The laser diode provides a single wavelength light </a:t>
            </a:r>
            <a:r>
              <a:rPr lang="en-US" dirty="0" smtClean="0"/>
              <a:t>source</a:t>
            </a:r>
          </a:p>
          <a:p>
            <a:r>
              <a:rPr lang="en-US" dirty="0" smtClean="0"/>
              <a:t>A </a:t>
            </a:r>
            <a:r>
              <a:rPr lang="en-US" dirty="0"/>
              <a:t>single wavelength light source is preferable to a source of a broad range of </a:t>
            </a:r>
            <a:r>
              <a:rPr lang="en-US" dirty="0" smtClean="0"/>
              <a:t>wavelengths</a:t>
            </a:r>
          </a:p>
          <a:p>
            <a:r>
              <a:rPr lang="en-US" dirty="0" smtClean="0"/>
              <a:t>As the spectral peaks of glucose and hemoglobin are relative to wavelength of the simulation laser, broader simulation sources will result in broader spectral peaks. </a:t>
            </a:r>
            <a:endParaRPr lang="en-US" dirty="0"/>
          </a:p>
        </p:txBody>
      </p:sp>
      <p:pic>
        <p:nvPicPr>
          <p:cNvPr id="5122" name="Picture 2" descr="https://lh5.googleusercontent.com/L8wZa7fuR3yWu-U2EYrZf0AhlZbndHUXlIScOLMcvRTQNIw5xPt80zrEKUIkgxo7qb9ZL5p6uUx15dJcXMsDX_Oowfqhbat6TenxWlO9oLzXYWi-tLtF2a8HC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828800"/>
            <a:ext cx="36576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1559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Collimating Lens</a:t>
            </a:r>
            <a:endParaRPr lang="en-US" dirty="0"/>
          </a:p>
        </p:txBody>
      </p:sp>
      <p:sp>
        <p:nvSpPr>
          <p:cNvPr id="3" name="Content Placeholder 2"/>
          <p:cNvSpPr>
            <a:spLocks noGrp="1"/>
          </p:cNvSpPr>
          <p:nvPr>
            <p:ph idx="1"/>
          </p:nvPr>
        </p:nvSpPr>
        <p:spPr>
          <a:xfrm>
            <a:off x="457200" y="1935480"/>
            <a:ext cx="4114800" cy="4389120"/>
          </a:xfrm>
        </p:spPr>
        <p:txBody>
          <a:bodyPr>
            <a:normAutofit fontScale="77500" lnSpcReduction="20000"/>
          </a:bodyPr>
          <a:lstStyle/>
          <a:p>
            <a:r>
              <a:rPr lang="en-US" dirty="0"/>
              <a:t>LT220P-B</a:t>
            </a:r>
          </a:p>
          <a:p>
            <a:r>
              <a:rPr lang="en-US" dirty="0"/>
              <a:t>Collimation Tube with Optic for Ø5.6 and Ø9 mm Laser Diodes</a:t>
            </a:r>
            <a:r>
              <a:rPr lang="en-US" dirty="0" smtClean="0"/>
              <a:t>,  </a:t>
            </a:r>
            <a:r>
              <a:rPr lang="en-US" dirty="0"/>
              <a:t>f = 11.0 </a:t>
            </a:r>
            <a:r>
              <a:rPr lang="en-US" dirty="0" smtClean="0"/>
              <a:t>mm</a:t>
            </a:r>
          </a:p>
          <a:p>
            <a:r>
              <a:rPr lang="en-US" dirty="0" smtClean="0"/>
              <a:t>Converts </a:t>
            </a:r>
            <a:r>
              <a:rPr lang="en-US" dirty="0"/>
              <a:t>the diverging light from the laser diode to parallel laser </a:t>
            </a:r>
            <a:r>
              <a:rPr lang="en-US" dirty="0" smtClean="0"/>
              <a:t>light, </a:t>
            </a:r>
            <a:r>
              <a:rPr lang="en-US" dirty="0"/>
              <a:t>needed to progress through preceding optical </a:t>
            </a:r>
            <a:r>
              <a:rPr lang="en-US" dirty="0" smtClean="0"/>
              <a:t>elements</a:t>
            </a:r>
            <a:endParaRPr lang="en-US" dirty="0" smtClean="0"/>
          </a:p>
          <a:p>
            <a:r>
              <a:rPr lang="en-US" dirty="0" smtClean="0"/>
              <a:t>The </a:t>
            </a:r>
            <a:r>
              <a:rPr lang="en-US" dirty="0"/>
              <a:t>main consideration of the collimation tube is the width of output collimated </a:t>
            </a:r>
            <a:r>
              <a:rPr lang="en-US" dirty="0" smtClean="0"/>
              <a:t>light</a:t>
            </a:r>
          </a:p>
          <a:p>
            <a:r>
              <a:rPr lang="en-US" dirty="0" smtClean="0"/>
              <a:t>A </a:t>
            </a:r>
            <a:r>
              <a:rPr lang="en-US" dirty="0"/>
              <a:t>width too narrow is prone to optical misalignment whereas a width too wide increases the sizes of optical elements </a:t>
            </a:r>
            <a:r>
              <a:rPr lang="en-US" dirty="0" smtClean="0"/>
              <a:t>requires</a:t>
            </a:r>
            <a:endParaRPr lang="en-US" dirty="0"/>
          </a:p>
        </p:txBody>
      </p:sp>
      <p:pic>
        <p:nvPicPr>
          <p:cNvPr id="7170" name="Picture 2" descr="https://lh6.googleusercontent.com/nUVlwjj7OdrAzT4xD1-AGTQZYNRy1t3M_q5C0WayZ2ac3ksrP8p_0hphCyp35tnrehmV17JHj6MZzbNL1hwY4XYSuin4Z9owKqwOzPjSZR5M7o4ns5BDRXrHR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2209800"/>
            <a:ext cx="3048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782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Beam </a:t>
            </a:r>
            <a:r>
              <a:rPr lang="en-US" dirty="0" smtClean="0"/>
              <a:t>splitters</a:t>
            </a:r>
            <a:endParaRPr lang="en-US" dirty="0"/>
          </a:p>
        </p:txBody>
      </p:sp>
      <p:sp>
        <p:nvSpPr>
          <p:cNvPr id="3" name="Content Placeholder 2"/>
          <p:cNvSpPr>
            <a:spLocks noGrp="1"/>
          </p:cNvSpPr>
          <p:nvPr>
            <p:ph idx="1"/>
          </p:nvPr>
        </p:nvSpPr>
        <p:spPr>
          <a:xfrm>
            <a:off x="457200" y="1935480"/>
            <a:ext cx="3733800" cy="4389120"/>
          </a:xfrm>
        </p:spPr>
        <p:txBody>
          <a:bodyPr>
            <a:normAutofit fontScale="85000" lnSpcReduction="20000"/>
          </a:bodyPr>
          <a:lstStyle/>
          <a:p>
            <a:r>
              <a:rPr lang="en-US" dirty="0"/>
              <a:t>BS011</a:t>
            </a:r>
          </a:p>
          <a:p>
            <a:r>
              <a:rPr lang="en-US" dirty="0"/>
              <a:t>50:50 Non-Polarizing </a:t>
            </a:r>
            <a:r>
              <a:rPr lang="en-US" dirty="0" err="1"/>
              <a:t>Beamsplitter</a:t>
            </a:r>
            <a:r>
              <a:rPr lang="en-US" dirty="0"/>
              <a:t> Cube, 700-1100 nm, 10 </a:t>
            </a:r>
            <a:r>
              <a:rPr lang="en-US" dirty="0" smtClean="0"/>
              <a:t>mm</a:t>
            </a:r>
          </a:p>
          <a:p>
            <a:r>
              <a:rPr lang="en-US" dirty="0" smtClean="0"/>
              <a:t>The </a:t>
            </a:r>
            <a:r>
              <a:rPr lang="en-US" dirty="0"/>
              <a:t>main considerations for the beam splitters is the ratio of light intensity between the split. This ratio determines how much of the incoming light will be transmitted through the cube versus deflected 90 degrees. </a:t>
            </a:r>
            <a:r>
              <a:rPr lang="en-US" dirty="0"/>
              <a:t/>
            </a:r>
            <a:br>
              <a:rPr lang="en-US" dirty="0"/>
            </a:br>
            <a:r>
              <a:rPr lang="en-US" dirty="0" smtClean="0"/>
              <a:t> </a:t>
            </a:r>
            <a:endParaRPr lang="en-US" dirty="0"/>
          </a:p>
        </p:txBody>
      </p:sp>
      <p:pic>
        <p:nvPicPr>
          <p:cNvPr id="8194" name="Picture 2" descr="https://lh4.googleusercontent.com/ycnBTQGyfTbo5k0J5nRIo_cQlIodkFcaB34_7JX0Gfw1f5aJ4nBeEJY1Rl8F8CSkNo1Zrp0Ai3hXtURiyBgmK2a5kKbLGWltwEAEEEpzuSTPxs_g-9IDOfAoiw"/>
          <p:cNvPicPr>
            <a:picLocks noChangeAspect="1" noChangeArrowheads="1"/>
          </p:cNvPicPr>
          <p:nvPr/>
        </p:nvPicPr>
        <p:blipFill rotWithShape="1">
          <a:blip r:embed="rId2">
            <a:extLst>
              <a:ext uri="{28A0092B-C50C-407E-A947-70E740481C1C}">
                <a14:useLocalDpi xmlns:a14="http://schemas.microsoft.com/office/drawing/2010/main" val="0"/>
              </a:ext>
            </a:extLst>
          </a:blip>
          <a:srcRect l="28054" t="26287" r="28053" b="28786"/>
          <a:stretch/>
        </p:blipFill>
        <p:spPr bwMode="auto">
          <a:xfrm>
            <a:off x="5396253" y="1524000"/>
            <a:ext cx="2320820" cy="226784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codeproject.com/KB/scrapbook/quantumcomputing/bsm.png"/>
          <p:cNvPicPr>
            <a:picLocks noChangeAspect="1" noChangeArrowheads="1"/>
          </p:cNvPicPr>
          <p:nvPr/>
        </p:nvPicPr>
        <p:blipFill rotWithShape="1">
          <a:blip r:embed="rId3">
            <a:extLst>
              <a:ext uri="{28A0092B-C50C-407E-A947-70E740481C1C}">
                <a14:useLocalDpi xmlns:a14="http://schemas.microsoft.com/office/drawing/2010/main" val="0"/>
              </a:ext>
            </a:extLst>
          </a:blip>
          <a:srcRect r="27140" b="53398"/>
          <a:stretch/>
        </p:blipFill>
        <p:spPr bwMode="auto">
          <a:xfrm>
            <a:off x="4648200" y="4149437"/>
            <a:ext cx="3816927" cy="1775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035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Objective </a:t>
            </a:r>
            <a:r>
              <a:rPr lang="en-US" dirty="0" smtClean="0"/>
              <a:t>(focusing) lens</a:t>
            </a:r>
            <a:endParaRPr lang="en-US" dirty="0"/>
          </a:p>
        </p:txBody>
      </p:sp>
      <p:sp>
        <p:nvSpPr>
          <p:cNvPr id="3" name="Content Placeholder 2"/>
          <p:cNvSpPr>
            <a:spLocks noGrp="1"/>
          </p:cNvSpPr>
          <p:nvPr>
            <p:ph idx="1"/>
          </p:nvPr>
        </p:nvSpPr>
        <p:spPr>
          <a:xfrm>
            <a:off x="457200" y="1935480"/>
            <a:ext cx="4038600" cy="4389120"/>
          </a:xfrm>
        </p:spPr>
        <p:txBody>
          <a:bodyPr>
            <a:normAutofit fontScale="77500" lnSpcReduction="20000"/>
          </a:bodyPr>
          <a:lstStyle/>
          <a:p>
            <a:r>
              <a:rPr lang="en-US" dirty="0"/>
              <a:t>C240TME-B</a:t>
            </a:r>
          </a:p>
          <a:p>
            <a:r>
              <a:rPr lang="en-US" dirty="0"/>
              <a:t>f = 8.0 mm, NA = 0.5, Mounted </a:t>
            </a:r>
            <a:r>
              <a:rPr lang="en-US" dirty="0" err="1"/>
              <a:t>Geltech</a:t>
            </a:r>
            <a:r>
              <a:rPr lang="en-US" dirty="0"/>
              <a:t> Aspheric Lens, AR: 600-1050 </a:t>
            </a:r>
            <a:r>
              <a:rPr lang="en-US" dirty="0" smtClean="0"/>
              <a:t>nm</a:t>
            </a:r>
          </a:p>
          <a:p>
            <a:r>
              <a:rPr lang="en-US" dirty="0"/>
              <a:t>The objective lens is used to focus the collimated laser light to a focused spot in the skin, and to capture and collimate the backscattered Raman signal. </a:t>
            </a:r>
            <a:endParaRPr lang="en-US" dirty="0" smtClean="0"/>
          </a:p>
          <a:p>
            <a:r>
              <a:rPr lang="en-US" dirty="0" smtClean="0"/>
              <a:t>The </a:t>
            </a:r>
            <a:r>
              <a:rPr lang="en-US" dirty="0"/>
              <a:t>lens must also focus the laser light to a point on a blood vessel near the surface of the skin, as the optical penetration depth at 785 nm is around 1 mm in tissue. </a:t>
            </a:r>
            <a:endParaRPr lang="en-US" dirty="0"/>
          </a:p>
        </p:txBody>
      </p:sp>
      <p:pic>
        <p:nvPicPr>
          <p:cNvPr id="9218" name="Picture 2" descr="https://lh4.googleusercontent.com/qRbmB5K2IBVwND0FAnpFWUXj1B6RqSuPTMuKGztVAVPpzBxrPfi7FVA8LxRF907dR4ZxALW-hv96IZExW0z9dVuKNAKVH3Qr0b6OIQxkKOeaSPEpJG1U48PH3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981200"/>
            <a:ext cx="38862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8282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Bandpass</a:t>
            </a:r>
            <a:r>
              <a:rPr lang="en-US" dirty="0"/>
              <a:t> </a:t>
            </a:r>
            <a:r>
              <a:rPr lang="en-US" dirty="0" smtClean="0"/>
              <a:t>filters</a:t>
            </a:r>
            <a:endParaRPr lang="en-US" dirty="0"/>
          </a:p>
        </p:txBody>
      </p:sp>
      <p:sp>
        <p:nvSpPr>
          <p:cNvPr id="3" name="Content Placeholder 2"/>
          <p:cNvSpPr>
            <a:spLocks noGrp="1"/>
          </p:cNvSpPr>
          <p:nvPr>
            <p:ph idx="1"/>
          </p:nvPr>
        </p:nvSpPr>
        <p:spPr>
          <a:xfrm>
            <a:off x="457200" y="1935480"/>
            <a:ext cx="4114800" cy="4389120"/>
          </a:xfrm>
        </p:spPr>
        <p:txBody>
          <a:bodyPr>
            <a:normAutofit lnSpcReduction="10000"/>
          </a:bodyPr>
          <a:lstStyle/>
          <a:p>
            <a:r>
              <a:rPr lang="en-US" dirty="0"/>
              <a:t>Hemoglobin </a:t>
            </a:r>
            <a:r>
              <a:rPr lang="en-US" dirty="0" err="1"/>
              <a:t>Bandpass</a:t>
            </a:r>
            <a:r>
              <a:rPr lang="en-US" dirty="0"/>
              <a:t> filter: FB890-10</a:t>
            </a:r>
          </a:p>
          <a:p>
            <a:r>
              <a:rPr lang="en-US" dirty="0"/>
              <a:t>Ø1in </a:t>
            </a:r>
            <a:r>
              <a:rPr lang="en-US" dirty="0" err="1"/>
              <a:t>Bandpass</a:t>
            </a:r>
            <a:r>
              <a:rPr lang="en-US" dirty="0"/>
              <a:t> Filter, CWL = 890 ± 2 nm, FWHM = 10 ± 2 nm </a:t>
            </a:r>
            <a:endParaRPr lang="en-US" dirty="0" smtClean="0"/>
          </a:p>
          <a:p>
            <a:endParaRPr lang="en-US" dirty="0"/>
          </a:p>
          <a:p>
            <a:r>
              <a:rPr lang="en-US" dirty="0"/>
              <a:t>Glucose </a:t>
            </a:r>
            <a:r>
              <a:rPr lang="en-US" dirty="0" err="1"/>
              <a:t>bandpass</a:t>
            </a:r>
            <a:r>
              <a:rPr lang="en-US" dirty="0"/>
              <a:t> filter: FB860-10</a:t>
            </a:r>
          </a:p>
          <a:p>
            <a:r>
              <a:rPr lang="en-US" dirty="0"/>
              <a:t>Ø1in </a:t>
            </a:r>
            <a:r>
              <a:rPr lang="en-US" dirty="0" err="1"/>
              <a:t>Bandpass</a:t>
            </a:r>
            <a:r>
              <a:rPr lang="en-US" dirty="0"/>
              <a:t> Filter, CWL = 860 ± 2 nm, FWHM = 10 ± 2 nm </a:t>
            </a:r>
          </a:p>
        </p:txBody>
      </p:sp>
      <p:pic>
        <p:nvPicPr>
          <p:cNvPr id="10242" name="Picture 2" descr="https://lh4.googleusercontent.com/OiFaS_jcT_2diLo2Waqgnj5EMqIMVAF2KaDIqV6lCOWBr-DZof1r6XbnU1S-wN7Ga1yUPBf0WyTZyNlhClqGXKfeNT6hCX8SRk_SHNcOf0Xwy2fs22V8hXR2Z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8582" y="872836"/>
            <a:ext cx="27432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https://lh3.googleusercontent.com/IQSl3lwR9uMNUTr00T1YcKgT-UM6nNECMeQqhJ_KJ0pkn_CTQBukAMym2xxa9Dh22kWH82PJu1D51HMNijj_e7iWWU6VCU1YfeUv115EvQmC3u1aXGI9Lte67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64282" y="3550227"/>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1968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a:t>
            </a:r>
            <a:endParaRPr lang="en-US" dirty="0"/>
          </a:p>
        </p:txBody>
      </p:sp>
      <p:sp>
        <p:nvSpPr>
          <p:cNvPr id="3" name="Content Placeholder 2"/>
          <p:cNvSpPr>
            <a:spLocks noGrp="1"/>
          </p:cNvSpPr>
          <p:nvPr>
            <p:ph idx="1"/>
          </p:nvPr>
        </p:nvSpPr>
        <p:spPr/>
        <p:txBody>
          <a:bodyPr/>
          <a:lstStyle/>
          <a:p>
            <a:r>
              <a:rPr lang="en-US" dirty="0"/>
              <a:t>Diabetes mellitus attributed to malfunction of insulin production, a molecule that regulates blood glucose concentrations within the body</a:t>
            </a:r>
          </a:p>
          <a:p>
            <a:r>
              <a:rPr lang="en-US" dirty="0" smtClean="0"/>
              <a:t>Normal </a:t>
            </a:r>
            <a:r>
              <a:rPr lang="en-US" dirty="0"/>
              <a:t>glucose level: 70 to 110 mg/</a:t>
            </a:r>
            <a:r>
              <a:rPr lang="en-US" dirty="0" err="1"/>
              <a:t>dL</a:t>
            </a:r>
            <a:endParaRPr lang="en-US" dirty="0"/>
          </a:p>
          <a:p>
            <a:r>
              <a:rPr lang="en-US" dirty="0"/>
              <a:t>Blood glucose spike to 180 mg/</a:t>
            </a:r>
            <a:r>
              <a:rPr lang="en-US" dirty="0" err="1"/>
              <a:t>dL</a:t>
            </a:r>
            <a:r>
              <a:rPr lang="en-US" dirty="0"/>
              <a:t> after meals</a:t>
            </a:r>
          </a:p>
          <a:p>
            <a:pPr lvl="1"/>
            <a:r>
              <a:rPr lang="en-US" dirty="0"/>
              <a:t>Normally brought back down by insulin </a:t>
            </a:r>
          </a:p>
          <a:p>
            <a:pPr lvl="1"/>
            <a:r>
              <a:rPr lang="en-US" dirty="0"/>
              <a:t>Stay high for 3 </a:t>
            </a:r>
            <a:r>
              <a:rPr lang="en-US" dirty="0" smtClean="0"/>
              <a:t>hours </a:t>
            </a:r>
            <a:r>
              <a:rPr lang="en-US" dirty="0"/>
              <a:t>for people with diabetes</a:t>
            </a:r>
          </a:p>
          <a:p>
            <a:endParaRPr lang="en-US" dirty="0"/>
          </a:p>
        </p:txBody>
      </p:sp>
    </p:spTree>
    <p:extLst>
      <p:ext uri="{BB962C8B-B14F-4D97-AF65-F5344CB8AC3E}">
        <p14:creationId xmlns:p14="http://schemas.microsoft.com/office/powerpoint/2010/main" val="2555830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Photodetectors</a:t>
            </a:r>
            <a:endParaRPr lang="en-US" dirty="0"/>
          </a:p>
        </p:txBody>
      </p:sp>
      <p:sp>
        <p:nvSpPr>
          <p:cNvPr id="3" name="Content Placeholder 2"/>
          <p:cNvSpPr>
            <a:spLocks noGrp="1"/>
          </p:cNvSpPr>
          <p:nvPr>
            <p:ph idx="1"/>
          </p:nvPr>
        </p:nvSpPr>
        <p:spPr>
          <a:xfrm>
            <a:off x="457200" y="1935480"/>
            <a:ext cx="4038600" cy="4389120"/>
          </a:xfrm>
        </p:spPr>
        <p:txBody>
          <a:bodyPr>
            <a:normAutofit fontScale="92500" lnSpcReduction="20000"/>
          </a:bodyPr>
          <a:lstStyle/>
          <a:p>
            <a:r>
              <a:rPr lang="en-US" dirty="0"/>
              <a:t>FDS100</a:t>
            </a:r>
          </a:p>
          <a:p>
            <a:r>
              <a:rPr lang="en-US" dirty="0"/>
              <a:t>Si Photodiode, 10 ns Rise Time, 350 - 1100 nm, 3.6 mm x 3.6 mm Active Area </a:t>
            </a:r>
            <a:endParaRPr lang="en-US" dirty="0" smtClean="0"/>
          </a:p>
          <a:p>
            <a:r>
              <a:rPr lang="en-US" dirty="0"/>
              <a:t>The </a:t>
            </a:r>
            <a:r>
              <a:rPr lang="en-US" dirty="0" err="1"/>
              <a:t>photodetector</a:t>
            </a:r>
            <a:r>
              <a:rPr lang="en-US" dirty="0"/>
              <a:t> outputs a current indicative of measured light intensity</a:t>
            </a:r>
            <a:r>
              <a:rPr lang="en-US" dirty="0" smtClean="0"/>
              <a:t>.</a:t>
            </a:r>
          </a:p>
          <a:p>
            <a:r>
              <a:rPr lang="en-US" dirty="0" smtClean="0"/>
              <a:t>Two </a:t>
            </a:r>
            <a:r>
              <a:rPr lang="en-US" dirty="0" err="1"/>
              <a:t>photodetectors</a:t>
            </a:r>
            <a:r>
              <a:rPr lang="en-US" dirty="0"/>
              <a:t> are used in the device: one to measure the intensity of the glucose peak, the other to measure the intensity of the hemoglobin peak.</a:t>
            </a:r>
            <a:endParaRPr lang="en-US" dirty="0"/>
          </a:p>
        </p:txBody>
      </p:sp>
      <p:pic>
        <p:nvPicPr>
          <p:cNvPr id="11266" name="Picture 2" descr="https://lh3.googleusercontent.com/D0_kAuONsYMvtYoIt5ehNJeAI2QRM0_B2PiNnsLhL9EgCdhTG99UePuZeldXALho-75beca-10eJaidixRfV325eLHpheqLJckLg2FlJ0XkHGtEtMbHWQiNWp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5182" y="20574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1137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Updated Design Schedule</a:t>
            </a:r>
            <a:endParaRPr lang="en-US" dirty="0"/>
          </a:p>
        </p:txBody>
      </p:sp>
      <p:pic>
        <p:nvPicPr>
          <p:cNvPr id="2050" name="Picture 2" descr="Picture"/>
          <p:cNvPicPr>
            <a:picLocks noChangeAspect="1" noChangeArrowheads="1"/>
          </p:cNvPicPr>
          <p:nvPr/>
        </p:nvPicPr>
        <p:blipFill rotWithShape="1">
          <a:blip r:embed="rId2">
            <a:extLst>
              <a:ext uri="{28A0092B-C50C-407E-A947-70E740481C1C}">
                <a14:useLocalDpi xmlns:a14="http://schemas.microsoft.com/office/drawing/2010/main" val="0"/>
              </a:ext>
            </a:extLst>
          </a:blip>
          <a:srcRect t="8343"/>
          <a:stretch/>
        </p:blipFill>
        <p:spPr bwMode="auto">
          <a:xfrm>
            <a:off x="13855" y="1946563"/>
            <a:ext cx="9011629" cy="3086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763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Updated Team Responsibilities</a:t>
            </a:r>
            <a:endParaRPr lang="en-US" dirty="0"/>
          </a:p>
        </p:txBody>
      </p:sp>
      <p:sp>
        <p:nvSpPr>
          <p:cNvPr id="3" name="Content Placeholder 2"/>
          <p:cNvSpPr>
            <a:spLocks noGrp="1"/>
          </p:cNvSpPr>
          <p:nvPr>
            <p:ph idx="1"/>
          </p:nvPr>
        </p:nvSpPr>
        <p:spPr/>
        <p:txBody>
          <a:bodyPr>
            <a:normAutofit lnSpcReduction="10000"/>
          </a:bodyPr>
          <a:lstStyle/>
          <a:p>
            <a:r>
              <a:rPr lang="en-US" dirty="0" smtClean="0"/>
              <a:t>Nelson Wu</a:t>
            </a:r>
          </a:p>
          <a:p>
            <a:pPr lvl="1"/>
            <a:r>
              <a:rPr lang="en-US" dirty="0" smtClean="0"/>
              <a:t>Contact for Client</a:t>
            </a:r>
          </a:p>
          <a:p>
            <a:pPr lvl="1"/>
            <a:r>
              <a:rPr lang="en-US" dirty="0" smtClean="0"/>
              <a:t>Website Moderator</a:t>
            </a:r>
          </a:p>
          <a:p>
            <a:pPr lvl="1"/>
            <a:r>
              <a:rPr lang="en-US" dirty="0" smtClean="0"/>
              <a:t>Knowledge </a:t>
            </a:r>
            <a:r>
              <a:rPr lang="en-US" dirty="0" smtClean="0"/>
              <a:t>on alternative spectroscopies</a:t>
            </a:r>
            <a:endParaRPr lang="en-US" dirty="0" smtClean="0"/>
          </a:p>
          <a:p>
            <a:r>
              <a:rPr lang="en-US" dirty="0" smtClean="0"/>
              <a:t>Cong Zhang</a:t>
            </a:r>
          </a:p>
          <a:p>
            <a:pPr lvl="1"/>
            <a:r>
              <a:rPr lang="en-US" dirty="0"/>
              <a:t>Knowledge on </a:t>
            </a:r>
            <a:r>
              <a:rPr lang="en-US" dirty="0" smtClean="0"/>
              <a:t>Optical Components</a:t>
            </a:r>
          </a:p>
          <a:p>
            <a:pPr lvl="1"/>
            <a:r>
              <a:rPr lang="en-US" dirty="0"/>
              <a:t>Knowledge on </a:t>
            </a:r>
            <a:r>
              <a:rPr lang="en-US" dirty="0" smtClean="0"/>
              <a:t>Raman Spectroscopy</a:t>
            </a:r>
          </a:p>
          <a:p>
            <a:r>
              <a:rPr lang="en-US" dirty="0" smtClean="0"/>
              <a:t>Tom Zhou</a:t>
            </a:r>
          </a:p>
          <a:p>
            <a:pPr lvl="1"/>
            <a:r>
              <a:rPr lang="en-US" dirty="0"/>
              <a:t>Knowledge on </a:t>
            </a:r>
            <a:r>
              <a:rPr lang="en-US" dirty="0" smtClean="0"/>
              <a:t>Non-Optical </a:t>
            </a:r>
            <a:r>
              <a:rPr lang="en-US" dirty="0" smtClean="0"/>
              <a:t>Components</a:t>
            </a:r>
          </a:p>
          <a:p>
            <a:pPr lvl="1"/>
            <a:r>
              <a:rPr lang="en-US" dirty="0" smtClean="0"/>
              <a:t>Programmer</a:t>
            </a:r>
            <a:endParaRPr lang="en-US" dirty="0"/>
          </a:p>
        </p:txBody>
      </p:sp>
    </p:spTree>
    <p:extLst>
      <p:ext uri="{BB962C8B-B14F-4D97-AF65-F5344CB8AC3E}">
        <p14:creationId xmlns:p14="http://schemas.microsoft.com/office/powerpoint/2010/main" val="7834767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2111305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32500" lnSpcReduction="20000"/>
          </a:bodyPr>
          <a:lstStyle/>
          <a:p>
            <a:r>
              <a:rPr lang="en-US" sz="3400" dirty="0"/>
              <a:t>1. Kong et al. “Clinical Feasibility of Raman Spectroscopy for Quantitative Blood Glucose Measurement.” Massachusetts Institute of Technology. 2011. </a:t>
            </a:r>
          </a:p>
          <a:p>
            <a:r>
              <a:rPr lang="en-US" sz="3400" dirty="0"/>
              <a:t>2. </a:t>
            </a:r>
            <a:r>
              <a:rPr lang="en-US" sz="3400" dirty="0" err="1"/>
              <a:t>Larin</a:t>
            </a:r>
            <a:r>
              <a:rPr lang="en-US" sz="3400" dirty="0"/>
              <a:t>, K. V., M. S. </a:t>
            </a:r>
            <a:r>
              <a:rPr lang="en-US" sz="3400" dirty="0" err="1"/>
              <a:t>Eledrisi</a:t>
            </a:r>
            <a:r>
              <a:rPr lang="en-US" sz="3400" dirty="0"/>
              <a:t>, M. </a:t>
            </a:r>
            <a:r>
              <a:rPr lang="en-US" sz="3400" dirty="0" err="1"/>
              <a:t>Motamedi</a:t>
            </a:r>
            <a:r>
              <a:rPr lang="en-US" sz="3400" dirty="0"/>
              <a:t>, and R. O. </a:t>
            </a:r>
            <a:r>
              <a:rPr lang="en-US" sz="3400" dirty="0" err="1"/>
              <a:t>Esenaliev</a:t>
            </a:r>
            <a:r>
              <a:rPr lang="en-US" sz="3400" dirty="0"/>
              <a:t>. "Noninvasive Blood Glucose Monitoring With Optical Coherence Tomography: A Pilot Study In Human Subjects ." Diabetes Care 25.12 (2002): 2263-2267. Print.</a:t>
            </a:r>
          </a:p>
          <a:p>
            <a:r>
              <a:rPr lang="en-US" sz="3400" dirty="0"/>
              <a:t>3. N.D. Evans, L. </a:t>
            </a:r>
            <a:r>
              <a:rPr lang="en-US" sz="3400" dirty="0" err="1"/>
              <a:t>Gnudi</a:t>
            </a:r>
            <a:r>
              <a:rPr lang="en-US" sz="3400" dirty="0"/>
              <a:t>, O. J. </a:t>
            </a:r>
            <a:r>
              <a:rPr lang="en-US" sz="3400" dirty="0" err="1"/>
              <a:t>Rolinski</a:t>
            </a:r>
            <a:r>
              <a:rPr lang="en-US" sz="3400" dirty="0"/>
              <a:t>, D. J. S. Birch, and J. C. Pickup. “Non-invasive glucose monitoring by NAD(P)H </a:t>
            </a:r>
            <a:r>
              <a:rPr lang="en-US" sz="3400" dirty="0" err="1"/>
              <a:t>Autofluorescence</a:t>
            </a:r>
            <a:r>
              <a:rPr lang="en-US" sz="3400" dirty="0"/>
              <a:t> spectroscopy in </a:t>
            </a:r>
            <a:r>
              <a:rPr lang="en-US" sz="3400" dirty="0" err="1"/>
              <a:t>broblasts</a:t>
            </a:r>
            <a:r>
              <a:rPr lang="en-US" sz="3400" dirty="0"/>
              <a:t> and </a:t>
            </a:r>
            <a:r>
              <a:rPr lang="en-US" sz="3400" dirty="0" err="1"/>
              <a:t>adipocytes:a</a:t>
            </a:r>
            <a:r>
              <a:rPr lang="en-US" sz="3400" dirty="0"/>
              <a:t> model for skin glucose sensing.” Diabetes Technology and Therapeutics 5 (2003): 807-816. Print.</a:t>
            </a:r>
          </a:p>
          <a:p>
            <a:r>
              <a:rPr lang="en-US" sz="3400" dirty="0"/>
              <a:t>4. </a:t>
            </a:r>
            <a:r>
              <a:rPr lang="en-US" sz="3400" dirty="0" err="1"/>
              <a:t>Pishko</a:t>
            </a:r>
            <a:r>
              <a:rPr lang="en-US" sz="3400" dirty="0"/>
              <a:t>, Michael V.. "Analysis: Glucose Monitoring By Reverse </a:t>
            </a:r>
            <a:r>
              <a:rPr lang="en-US" sz="3400" dirty="0" err="1"/>
              <a:t>Iontophoresis</a:t>
            </a:r>
            <a:r>
              <a:rPr lang="en-US" sz="3400" dirty="0"/>
              <a:t>." Diabetes Technology Therapeutics 2.2 (2000): 209-210. Print.</a:t>
            </a:r>
          </a:p>
          <a:p>
            <a:r>
              <a:rPr lang="en-US" sz="3400" dirty="0"/>
              <a:t>5. </a:t>
            </a:r>
            <a:r>
              <a:rPr lang="en-US" sz="3400" dirty="0" err="1"/>
              <a:t>Plaitez</a:t>
            </a:r>
            <a:r>
              <a:rPr lang="en-US" sz="3400" dirty="0"/>
              <a:t>, Miguel, Tobias </a:t>
            </a:r>
            <a:r>
              <a:rPr lang="en-US" sz="3400" dirty="0" err="1"/>
              <a:t>Leiblein</a:t>
            </a:r>
            <a:r>
              <a:rPr lang="en-US" sz="3400" dirty="0"/>
              <a:t>, and Alexander Bauer. "In Vivo Noninvasive Monitoring of Glucose Concentration in Human Epidermis by Mid-Infrared Pulsed </a:t>
            </a:r>
            <a:r>
              <a:rPr lang="en-US" sz="3400" dirty="0" err="1"/>
              <a:t>Photoacoustic</a:t>
            </a:r>
            <a:r>
              <a:rPr lang="en-US" sz="3400" dirty="0"/>
              <a:t> Spectroscopy." Analytical Chemistry 85.2 (2013): 1013-1020. Print.</a:t>
            </a:r>
          </a:p>
          <a:p>
            <a:r>
              <a:rPr lang="en-US" sz="3400" dirty="0"/>
              <a:t>6. Potts, </a:t>
            </a:r>
            <a:r>
              <a:rPr lang="en-US" sz="3400" dirty="0" err="1"/>
              <a:t>Russel</a:t>
            </a:r>
            <a:r>
              <a:rPr lang="en-US" sz="3400" dirty="0"/>
              <a:t>, Janet </a:t>
            </a:r>
            <a:r>
              <a:rPr lang="en-US" sz="3400" dirty="0" err="1"/>
              <a:t>Tamada</a:t>
            </a:r>
            <a:r>
              <a:rPr lang="en-US" sz="3400" dirty="0"/>
              <a:t>, and </a:t>
            </a:r>
            <a:r>
              <a:rPr lang="en-US" sz="3400" dirty="0" err="1"/>
              <a:t>Micheal</a:t>
            </a:r>
            <a:r>
              <a:rPr lang="en-US" sz="3400" dirty="0"/>
              <a:t> </a:t>
            </a:r>
            <a:r>
              <a:rPr lang="en-US" sz="3400" dirty="0" err="1"/>
              <a:t>Tearny</a:t>
            </a:r>
            <a:r>
              <a:rPr lang="en-US" sz="3400" dirty="0"/>
              <a:t>. "Glucose monitoring by reverse </a:t>
            </a:r>
            <a:r>
              <a:rPr lang="en-US" sz="3400" dirty="0" err="1"/>
              <a:t>iontophoresis</a:t>
            </a:r>
            <a:r>
              <a:rPr lang="en-US" sz="3400" dirty="0"/>
              <a:t>." Diabetes/metabolism research and reviews 18 (2002): 49-53. Print.</a:t>
            </a:r>
          </a:p>
          <a:p>
            <a:r>
              <a:rPr lang="en-US" sz="3400" dirty="0"/>
              <a:t>7. Shao et al. “In Vivo Blood Glucose Quantification Using Raman Spectroscopy.” Fuzhou University. 2012.</a:t>
            </a:r>
          </a:p>
          <a:p>
            <a:r>
              <a:rPr lang="en-US" sz="3400" dirty="0"/>
              <a:t>8. </a:t>
            </a:r>
            <a:r>
              <a:rPr lang="en-US" sz="3400" dirty="0" err="1"/>
              <a:t>Thenadil</a:t>
            </a:r>
            <a:r>
              <a:rPr lang="en-US" sz="3400" dirty="0"/>
              <a:t>, Suresh, and Jessica </a:t>
            </a:r>
            <a:r>
              <a:rPr lang="en-US" sz="3400" dirty="0" err="1"/>
              <a:t>Rennert</a:t>
            </a:r>
            <a:r>
              <a:rPr lang="en-US" sz="3400" dirty="0"/>
              <a:t>. "Comparison of Glucose Concentration in Interstitial Fluid, and Capillary and Venous Blood During Rapid Changes in Blood Glucose Levels." Diabetes Technology &amp; Therapeutics 3.3 (2004): 357-365. Print.</a:t>
            </a:r>
          </a:p>
          <a:p>
            <a:r>
              <a:rPr lang="en-US" sz="3400" dirty="0"/>
              <a:t>9. Whiting, D., Weil, C., &amp; Shaw, J. (2011). IDF Diabetes Atlas: Global estimates of the prevalence of diabetes for 2011 and 2030. Diabetes Research and Clinical Practice, 94(3), 311-321.</a:t>
            </a:r>
          </a:p>
          <a:p>
            <a:r>
              <a:rPr lang="en-US" sz="3400" dirty="0"/>
              <a:t>10. </a:t>
            </a:r>
            <a:r>
              <a:rPr lang="en-US" sz="3400" dirty="0" err="1"/>
              <a:t>Vashist</a:t>
            </a:r>
            <a:r>
              <a:rPr lang="en-US" sz="3400" dirty="0"/>
              <a:t>, </a:t>
            </a:r>
            <a:r>
              <a:rPr lang="en-US" sz="3400" dirty="0" err="1"/>
              <a:t>Sandeep</a:t>
            </a:r>
            <a:r>
              <a:rPr lang="en-US" sz="3400" dirty="0"/>
              <a:t>. "Non-invasive glucose monitoring technology in diabetes management: A review." </a:t>
            </a:r>
            <a:r>
              <a:rPr lang="en-US" sz="3400" dirty="0" err="1"/>
              <a:t>Analytica</a:t>
            </a:r>
            <a:r>
              <a:rPr lang="en-US" sz="3400" dirty="0"/>
              <a:t> </a:t>
            </a:r>
            <a:r>
              <a:rPr lang="en-US" sz="3400" dirty="0" err="1"/>
              <a:t>Chimica</a:t>
            </a:r>
            <a:r>
              <a:rPr lang="en-US" sz="3400" dirty="0"/>
              <a:t> </a:t>
            </a:r>
            <a:r>
              <a:rPr lang="en-US" sz="3400" dirty="0" err="1"/>
              <a:t>Acta</a:t>
            </a:r>
            <a:r>
              <a:rPr lang="en-US" sz="3400" dirty="0"/>
              <a:t> 750 (2012): 16-27. Print.</a:t>
            </a:r>
          </a:p>
          <a:p>
            <a:r>
              <a:rPr lang="en-US" sz="3400" dirty="0"/>
              <a:t>11. Yang, </a:t>
            </a:r>
            <a:r>
              <a:rPr lang="en-US" sz="3400" dirty="0" err="1"/>
              <a:t>Chaoshin</a:t>
            </a:r>
            <a:r>
              <a:rPr lang="en-US" sz="3400" dirty="0"/>
              <a:t>, </a:t>
            </a:r>
            <a:r>
              <a:rPr lang="en-US" sz="3400" dirty="0" err="1"/>
              <a:t>Chiawei</a:t>
            </a:r>
            <a:r>
              <a:rPr lang="en-US" sz="3400" dirty="0"/>
              <a:t> Chang, and </a:t>
            </a:r>
            <a:r>
              <a:rPr lang="en-US" sz="3400" dirty="0" err="1"/>
              <a:t>Jenshinn</a:t>
            </a:r>
            <a:r>
              <a:rPr lang="en-US" sz="3400" dirty="0"/>
              <a:t> Lin. "A Comparison between Venous and Finger-Prick Blood Sampling on Values of Blood Glucose." International Conference on Nutrition and Food Sciences 39 (2012): 207-210. Print.</a:t>
            </a:r>
          </a:p>
          <a:p>
            <a:r>
              <a:rPr lang="en-US" sz="3400" dirty="0"/>
              <a:t>12. Zhang, Ping, </a:t>
            </a:r>
            <a:r>
              <a:rPr lang="en-US" sz="3400" dirty="0" err="1"/>
              <a:t>Xinzhi</a:t>
            </a:r>
            <a:r>
              <a:rPr lang="en-US" sz="3400" dirty="0"/>
              <a:t> Zhang, and Jonathan Brown. "Global healthcare expenditure on diabetes for 2010 and 2030." Diabetes Research and Clinical Practice 87.3 (2010): 293-301. Print.</a:t>
            </a:r>
          </a:p>
          <a:p>
            <a:endParaRPr lang="en-US" dirty="0"/>
          </a:p>
        </p:txBody>
      </p:sp>
    </p:spTree>
    <p:extLst>
      <p:ext uri="{BB962C8B-B14F-4D97-AF65-F5344CB8AC3E}">
        <p14:creationId xmlns:p14="http://schemas.microsoft.com/office/powerpoint/2010/main" val="2165952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Finger Prick- The Gold Standard</a:t>
            </a:r>
            <a:endParaRPr lang="en-US" dirty="0"/>
          </a:p>
        </p:txBody>
      </p:sp>
      <p:sp>
        <p:nvSpPr>
          <p:cNvPr id="3" name="Content Placeholder 2"/>
          <p:cNvSpPr>
            <a:spLocks noGrp="1"/>
          </p:cNvSpPr>
          <p:nvPr>
            <p:ph idx="1"/>
          </p:nvPr>
        </p:nvSpPr>
        <p:spPr>
          <a:xfrm>
            <a:off x="457200" y="1935480"/>
            <a:ext cx="4191000" cy="4389120"/>
          </a:xfrm>
        </p:spPr>
        <p:txBody>
          <a:bodyPr>
            <a:normAutofit fontScale="92500" lnSpcReduction="10000"/>
          </a:bodyPr>
          <a:lstStyle/>
          <a:p>
            <a:r>
              <a:rPr lang="en-US" dirty="0"/>
              <a:t>Performs glucose oxidation and measures changes in sample</a:t>
            </a:r>
          </a:p>
          <a:p>
            <a:r>
              <a:rPr lang="en-US" dirty="0" smtClean="0"/>
              <a:t>Costs approximately $1000 per year in test strips</a:t>
            </a:r>
          </a:p>
          <a:p>
            <a:r>
              <a:rPr lang="en-US" dirty="0" smtClean="0"/>
              <a:t>Requires </a:t>
            </a:r>
            <a:r>
              <a:rPr lang="en-US" dirty="0"/>
              <a:t>puncturing the </a:t>
            </a:r>
            <a:r>
              <a:rPr lang="en-US" dirty="0" smtClean="0"/>
              <a:t>skin which often </a:t>
            </a:r>
            <a:r>
              <a:rPr lang="en-US" dirty="0"/>
              <a:t>results in </a:t>
            </a:r>
            <a:r>
              <a:rPr lang="en-US" dirty="0" smtClean="0"/>
              <a:t>neuropathy</a:t>
            </a:r>
          </a:p>
          <a:p>
            <a:r>
              <a:rPr lang="en-US" dirty="0" smtClean="0"/>
              <a:t>Patient is only willing to puncture skin so many times per day, limiting effectiveness of monitoring</a:t>
            </a:r>
            <a:endParaRPr lang="en-US" dirty="0"/>
          </a:p>
          <a:p>
            <a:endParaRPr lang="en-US" dirty="0"/>
          </a:p>
        </p:txBody>
      </p:sp>
      <p:pic>
        <p:nvPicPr>
          <p:cNvPr id="4" name="Picture 2" descr="http://www.nhs.uk/Conditions/Diabetes-type1/PublishingImages/M725436-Diabetes_blood_testing-SPL.176x17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981200"/>
            <a:ext cx="3581400" cy="3581400"/>
          </a:xfrm>
          <a:prstGeom prst="rect">
            <a:avLst/>
          </a:prstGeom>
          <a:noFill/>
          <a:ln>
            <a:solidFill>
              <a:schemeClr val="tx2"/>
            </a:solidFill>
          </a:ln>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7250" y="5715000"/>
            <a:ext cx="4476750" cy="352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5060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Design Requirements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Device does not require implanted parts or physically puncturing the user</a:t>
            </a:r>
          </a:p>
          <a:p>
            <a:pPr lvl="0"/>
            <a:r>
              <a:rPr lang="en-US" dirty="0" smtClean="0"/>
              <a:t>Device </a:t>
            </a:r>
            <a:r>
              <a:rPr lang="en-US" dirty="0"/>
              <a:t>gives results in a reasonable time frame (within 1 minute)</a:t>
            </a:r>
          </a:p>
          <a:p>
            <a:pPr lvl="0"/>
            <a:r>
              <a:rPr lang="en-US" dirty="0"/>
              <a:t>Device displays blood glucose in standard units (mg glucose/</a:t>
            </a:r>
            <a:r>
              <a:rPr lang="en-US" dirty="0" err="1"/>
              <a:t>dL</a:t>
            </a:r>
            <a:r>
              <a:rPr lang="en-US" dirty="0"/>
              <a:t> blood)</a:t>
            </a:r>
          </a:p>
          <a:p>
            <a:pPr lvl="0"/>
            <a:r>
              <a:rPr lang="en-US" dirty="0"/>
              <a:t>Device warns user on detection of dangerous glucose levels (&gt;200mg/</a:t>
            </a:r>
            <a:r>
              <a:rPr lang="en-US" dirty="0" err="1"/>
              <a:t>dL</a:t>
            </a:r>
            <a:r>
              <a:rPr lang="en-US" dirty="0"/>
              <a:t> or &lt;70mg/</a:t>
            </a:r>
            <a:r>
              <a:rPr lang="en-US" dirty="0" err="1"/>
              <a:t>dL</a:t>
            </a:r>
            <a:r>
              <a:rPr lang="en-US" dirty="0"/>
              <a:t>)</a:t>
            </a:r>
          </a:p>
          <a:p>
            <a:pPr lvl="0"/>
            <a:r>
              <a:rPr lang="en-US" dirty="0" smtClean="0"/>
              <a:t>Device </a:t>
            </a:r>
            <a:r>
              <a:rPr lang="en-US" dirty="0"/>
              <a:t>is lighter than </a:t>
            </a:r>
            <a:r>
              <a:rPr lang="en-US" dirty="0" smtClean="0"/>
              <a:t>20 N </a:t>
            </a:r>
            <a:r>
              <a:rPr lang="en-US" dirty="0"/>
              <a:t>and smaller than </a:t>
            </a:r>
            <a:r>
              <a:rPr lang="en-US" dirty="0" smtClean="0"/>
              <a:t>200 cm</a:t>
            </a:r>
            <a:r>
              <a:rPr lang="en-US" baseline="30000" dirty="0" smtClean="0"/>
              <a:t>3</a:t>
            </a:r>
            <a:endParaRPr lang="en-US" dirty="0"/>
          </a:p>
          <a:p>
            <a:pPr lvl="0"/>
            <a:r>
              <a:rPr lang="en-US" dirty="0"/>
              <a:t>Device contains internal power for one month of testing (10 W-</a:t>
            </a:r>
            <a:r>
              <a:rPr lang="en-US" dirty="0" err="1"/>
              <a:t>hr</a:t>
            </a:r>
            <a:r>
              <a:rPr lang="en-US" dirty="0"/>
              <a:t>)</a:t>
            </a:r>
          </a:p>
          <a:p>
            <a:r>
              <a:rPr lang="en-US" dirty="0"/>
              <a:t>Device is accurate within 10% of the commercially-available methods at least 95% of the </a:t>
            </a:r>
            <a:r>
              <a:rPr lang="en-US" dirty="0" smtClean="0"/>
              <a:t>time</a:t>
            </a:r>
            <a:endParaRPr lang="en-US" dirty="0"/>
          </a:p>
        </p:txBody>
      </p:sp>
    </p:spTree>
    <p:extLst>
      <p:ext uri="{BB962C8B-B14F-4D97-AF65-F5344CB8AC3E}">
        <p14:creationId xmlns:p14="http://schemas.microsoft.com/office/powerpoint/2010/main" val="2583751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Possibilities</a:t>
            </a:r>
            <a:endParaRPr lang="en-US" dirty="0"/>
          </a:p>
        </p:txBody>
      </p:sp>
      <p:sp>
        <p:nvSpPr>
          <p:cNvPr id="3" name="Content Placeholder 2"/>
          <p:cNvSpPr>
            <a:spLocks noGrp="1"/>
          </p:cNvSpPr>
          <p:nvPr>
            <p:ph idx="1"/>
          </p:nvPr>
        </p:nvSpPr>
        <p:spPr/>
        <p:txBody>
          <a:bodyPr/>
          <a:lstStyle/>
          <a:p>
            <a:r>
              <a:rPr lang="en-US" dirty="0" smtClean="0"/>
              <a:t>Reverse </a:t>
            </a:r>
            <a:r>
              <a:rPr lang="en-US" dirty="0" err="1" smtClean="0"/>
              <a:t>Iontophoresis</a:t>
            </a:r>
            <a:endParaRPr lang="en-US" dirty="0" smtClean="0"/>
          </a:p>
          <a:p>
            <a:r>
              <a:rPr lang="en-US" dirty="0" err="1" smtClean="0"/>
              <a:t>Photoacoustic</a:t>
            </a:r>
            <a:r>
              <a:rPr lang="en-US" dirty="0" smtClean="0"/>
              <a:t> Effect</a:t>
            </a:r>
          </a:p>
          <a:p>
            <a:r>
              <a:rPr lang="en-US" dirty="0" smtClean="0"/>
              <a:t>Optical Coherence Tomography</a:t>
            </a:r>
          </a:p>
          <a:p>
            <a:r>
              <a:rPr lang="en-US" dirty="0" smtClean="0"/>
              <a:t>Multispectral </a:t>
            </a:r>
            <a:r>
              <a:rPr lang="en-US" dirty="0" err="1" smtClean="0"/>
              <a:t>Polarimetry</a:t>
            </a:r>
            <a:endParaRPr lang="en-US" dirty="0" smtClean="0"/>
          </a:p>
          <a:p>
            <a:r>
              <a:rPr lang="en-US" dirty="0" smtClean="0"/>
              <a:t>Near-Infrared Spectroscopy</a:t>
            </a:r>
          </a:p>
          <a:p>
            <a:r>
              <a:rPr lang="en-US" dirty="0" smtClean="0"/>
              <a:t>Raman Spectroscopy</a:t>
            </a:r>
            <a:endParaRPr lang="en-US" dirty="0"/>
          </a:p>
        </p:txBody>
      </p:sp>
    </p:spTree>
    <p:extLst>
      <p:ext uri="{BB962C8B-B14F-4D97-AF65-F5344CB8AC3E}">
        <p14:creationId xmlns:p14="http://schemas.microsoft.com/office/powerpoint/2010/main" val="1006479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Reverse </a:t>
            </a:r>
            <a:r>
              <a:rPr lang="en-US" dirty="0" err="1" smtClean="0"/>
              <a:t>Iontophoresis</a:t>
            </a:r>
            <a:endParaRPr lang="en-US" dirty="0"/>
          </a:p>
        </p:txBody>
      </p:sp>
      <p:sp>
        <p:nvSpPr>
          <p:cNvPr id="3" name="Content Placeholder 2"/>
          <p:cNvSpPr>
            <a:spLocks noGrp="1"/>
          </p:cNvSpPr>
          <p:nvPr>
            <p:ph idx="1"/>
          </p:nvPr>
        </p:nvSpPr>
        <p:spPr>
          <a:xfrm>
            <a:off x="457200" y="1935480"/>
            <a:ext cx="4038600" cy="4389120"/>
          </a:xfrm>
        </p:spPr>
        <p:txBody>
          <a:bodyPr>
            <a:normAutofit/>
          </a:bodyPr>
          <a:lstStyle/>
          <a:p>
            <a:r>
              <a:rPr lang="en-US" dirty="0"/>
              <a:t>Extracting glucose in fluid drawn from skin using electrical current</a:t>
            </a:r>
          </a:p>
          <a:p>
            <a:r>
              <a:rPr lang="en-US" dirty="0"/>
              <a:t>Example: G2 </a:t>
            </a:r>
            <a:r>
              <a:rPr lang="en-US" dirty="0" err="1"/>
              <a:t>Glucowatch</a:t>
            </a:r>
            <a:r>
              <a:rPr lang="en-US" dirty="0"/>
              <a:t>, US patent 20080058627</a:t>
            </a:r>
          </a:p>
          <a:p>
            <a:r>
              <a:rPr lang="en-US" dirty="0"/>
              <a:t>Causes skin irritation</a:t>
            </a:r>
          </a:p>
          <a:p>
            <a:r>
              <a:rPr lang="en-US" dirty="0" smtClean="0"/>
              <a:t>Requires </a:t>
            </a:r>
            <a:r>
              <a:rPr lang="en-US" dirty="0"/>
              <a:t>daily “finger-prick” calibration</a:t>
            </a:r>
          </a:p>
          <a:p>
            <a:r>
              <a:rPr lang="en-US" dirty="0"/>
              <a:t>Disrupted by </a:t>
            </a:r>
            <a:r>
              <a:rPr lang="en-US" dirty="0" smtClean="0"/>
              <a:t>sweating</a:t>
            </a:r>
          </a:p>
        </p:txBody>
      </p:sp>
      <p:pic>
        <p:nvPicPr>
          <p:cNvPr id="4" name="Picture 2" descr="http://www.computescotland.com/images/RbwK6WztbjrTViVx27xg07f0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981200"/>
            <a:ext cx="2934331" cy="197820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5" name="Picture 4" descr="http://mendosa.com/glucowatch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1" y="3973256"/>
            <a:ext cx="2934330" cy="229855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7255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Photoacoustic</a:t>
            </a:r>
            <a:r>
              <a:rPr lang="en-US" dirty="0" smtClean="0"/>
              <a:t> </a:t>
            </a:r>
            <a:r>
              <a:rPr lang="en-US" dirty="0" smtClean="0"/>
              <a:t>Effect</a:t>
            </a:r>
            <a:endParaRPr lang="en-US" dirty="0"/>
          </a:p>
        </p:txBody>
      </p:sp>
      <p:sp>
        <p:nvSpPr>
          <p:cNvPr id="3" name="Content Placeholder 2"/>
          <p:cNvSpPr>
            <a:spLocks noGrp="1"/>
          </p:cNvSpPr>
          <p:nvPr>
            <p:ph idx="1"/>
          </p:nvPr>
        </p:nvSpPr>
        <p:spPr>
          <a:xfrm>
            <a:off x="457200" y="1935480"/>
            <a:ext cx="4191000" cy="4389120"/>
          </a:xfrm>
        </p:spPr>
        <p:txBody>
          <a:bodyPr>
            <a:normAutofit fontScale="92500" lnSpcReduction="10000"/>
          </a:bodyPr>
          <a:lstStyle/>
          <a:p>
            <a:r>
              <a:rPr lang="en-US" dirty="0"/>
              <a:t>Use laser pulse to heat tissue</a:t>
            </a:r>
          </a:p>
          <a:p>
            <a:r>
              <a:rPr lang="en-US" dirty="0"/>
              <a:t>Measure thermal tissue expansion and acoustic wave</a:t>
            </a:r>
          </a:p>
          <a:p>
            <a:r>
              <a:rPr lang="en-US" dirty="0"/>
              <a:t>Calculate fluid viscosity and correlative glucose </a:t>
            </a:r>
            <a:r>
              <a:rPr lang="en-US" dirty="0" smtClean="0"/>
              <a:t>concentration</a:t>
            </a:r>
          </a:p>
          <a:p>
            <a:r>
              <a:rPr lang="en-US" dirty="0" smtClean="0"/>
              <a:t>Not affected by water itself due to poor response</a:t>
            </a:r>
          </a:p>
          <a:p>
            <a:r>
              <a:rPr lang="en-US" dirty="0" smtClean="0"/>
              <a:t>Fluid viscosity confounded</a:t>
            </a:r>
            <a:endParaRPr lang="en-US" dirty="0"/>
          </a:p>
          <a:p>
            <a:endParaRPr lang="en-US" dirty="0"/>
          </a:p>
        </p:txBody>
      </p:sp>
      <p:pic>
        <p:nvPicPr>
          <p:cNvPr id="4" name="Picture 2" descr="http://www.lss.ethz.ch/research/projects/glucose/glu_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1218" y="2514600"/>
            <a:ext cx="4391025" cy="2337552"/>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1522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273" y="477529"/>
            <a:ext cx="8229600" cy="1143000"/>
          </a:xfrm>
        </p:spPr>
        <p:txBody>
          <a:bodyPr/>
          <a:lstStyle/>
          <a:p>
            <a:r>
              <a:rPr lang="en-US" dirty="0" smtClean="0"/>
              <a:t>Multispectral </a:t>
            </a:r>
            <a:r>
              <a:rPr lang="en-US" dirty="0" err="1" smtClean="0"/>
              <a:t>Polarimetry</a:t>
            </a:r>
            <a:endParaRPr lang="en-US" dirty="0"/>
          </a:p>
        </p:txBody>
      </p:sp>
      <p:sp>
        <p:nvSpPr>
          <p:cNvPr id="3" name="Content Placeholder 2"/>
          <p:cNvSpPr>
            <a:spLocks noGrp="1"/>
          </p:cNvSpPr>
          <p:nvPr>
            <p:ph idx="1"/>
          </p:nvPr>
        </p:nvSpPr>
        <p:spPr>
          <a:xfrm>
            <a:off x="457200" y="1935480"/>
            <a:ext cx="4114800" cy="4389120"/>
          </a:xfrm>
        </p:spPr>
        <p:txBody>
          <a:bodyPr>
            <a:normAutofit/>
          </a:bodyPr>
          <a:lstStyle/>
          <a:p>
            <a:r>
              <a:rPr lang="en-US" dirty="0" smtClean="0"/>
              <a:t>Measures the </a:t>
            </a:r>
            <a:r>
              <a:rPr lang="en-US" dirty="0"/>
              <a:t>intensity of collected </a:t>
            </a:r>
            <a:r>
              <a:rPr lang="en-US" dirty="0" smtClean="0"/>
              <a:t>polarized light</a:t>
            </a:r>
            <a:r>
              <a:rPr lang="en-US" dirty="0"/>
              <a:t>. </a:t>
            </a:r>
            <a:endParaRPr lang="en-US" dirty="0" smtClean="0"/>
          </a:p>
          <a:p>
            <a:r>
              <a:rPr lang="en-US" dirty="0" smtClean="0"/>
              <a:t>Requires low turbidity (i.e</a:t>
            </a:r>
            <a:r>
              <a:rPr lang="en-US" dirty="0"/>
              <a:t>. aqueous humor of the eye)</a:t>
            </a:r>
          </a:p>
          <a:p>
            <a:r>
              <a:rPr lang="en-US" dirty="0" smtClean="0"/>
              <a:t>Unaffected by temperature and pH</a:t>
            </a:r>
          </a:p>
          <a:p>
            <a:r>
              <a:rPr lang="en-US" dirty="0" smtClean="0"/>
              <a:t>Time </a:t>
            </a:r>
            <a:r>
              <a:rPr lang="en-US" dirty="0" smtClean="0"/>
              <a:t>lag</a:t>
            </a:r>
            <a:endParaRPr lang="en-US" dirty="0"/>
          </a:p>
          <a:p>
            <a:endParaRPr lang="en-US" dirty="0"/>
          </a:p>
        </p:txBody>
      </p:sp>
      <p:pic>
        <p:nvPicPr>
          <p:cNvPr id="4" name="Picture 4" descr="http://www.humanillnesses.com/original/images/hdc_0001_0002_0_img01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886200"/>
            <a:ext cx="4343400" cy="247279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4098" name="Picture 2" descr="http://www.microscopyu.com/articles/polarized/images/polarizedlightfigur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5291" y="1620529"/>
            <a:ext cx="3789218" cy="2231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9964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Optical Coherence Tomography</a:t>
            </a:r>
            <a:endParaRPr lang="en-US" dirty="0"/>
          </a:p>
        </p:txBody>
      </p:sp>
      <p:sp>
        <p:nvSpPr>
          <p:cNvPr id="3" name="Content Placeholder 2"/>
          <p:cNvSpPr>
            <a:spLocks noGrp="1"/>
          </p:cNvSpPr>
          <p:nvPr>
            <p:ph idx="1"/>
          </p:nvPr>
        </p:nvSpPr>
        <p:spPr>
          <a:xfrm>
            <a:off x="457200" y="1935480"/>
            <a:ext cx="4114800" cy="4389120"/>
          </a:xfrm>
        </p:spPr>
        <p:txBody>
          <a:bodyPr>
            <a:normAutofit fontScale="77500" lnSpcReduction="20000"/>
          </a:bodyPr>
          <a:lstStyle/>
          <a:p>
            <a:r>
              <a:rPr lang="en-US" dirty="0" smtClean="0"/>
              <a:t>Based </a:t>
            </a:r>
            <a:r>
              <a:rPr lang="en-US" dirty="0"/>
              <a:t>on the delay of </a:t>
            </a:r>
            <a:r>
              <a:rPr lang="en-US" dirty="0" smtClean="0"/>
              <a:t>backscattered light </a:t>
            </a:r>
            <a:r>
              <a:rPr lang="en-US" dirty="0"/>
              <a:t>compared to the light reflected by the reference </a:t>
            </a:r>
            <a:r>
              <a:rPr lang="en-US" dirty="0" smtClean="0"/>
              <a:t>arm mirror</a:t>
            </a:r>
          </a:p>
          <a:p>
            <a:r>
              <a:rPr lang="en-US" dirty="0" smtClean="0"/>
              <a:t>High </a:t>
            </a:r>
            <a:r>
              <a:rPr lang="en-US" dirty="0"/>
              <a:t>resolution two-dimensional images by </a:t>
            </a:r>
            <a:r>
              <a:rPr lang="en-US" dirty="0" smtClean="0"/>
              <a:t>in-depth and </a:t>
            </a:r>
            <a:r>
              <a:rPr lang="en-US" dirty="0"/>
              <a:t>lateral </a:t>
            </a:r>
            <a:r>
              <a:rPr lang="en-US" dirty="0" smtClean="0"/>
              <a:t>scanning </a:t>
            </a:r>
          </a:p>
          <a:p>
            <a:r>
              <a:rPr lang="en-US" dirty="0"/>
              <a:t>Twenty minute lag from blood glucose </a:t>
            </a:r>
            <a:r>
              <a:rPr lang="en-US" dirty="0" smtClean="0"/>
              <a:t>levels</a:t>
            </a:r>
            <a:endParaRPr lang="en-US" dirty="0" smtClean="0"/>
          </a:p>
          <a:p>
            <a:r>
              <a:rPr lang="en-US" dirty="0" smtClean="0"/>
              <a:t>The </a:t>
            </a:r>
            <a:r>
              <a:rPr lang="en-US" dirty="0"/>
              <a:t>refractive index of the interstitial fluid increases in </a:t>
            </a:r>
            <a:r>
              <a:rPr lang="en-US" dirty="0" smtClean="0"/>
              <a:t>response to </a:t>
            </a:r>
            <a:r>
              <a:rPr lang="en-US" dirty="0"/>
              <a:t>increase in </a:t>
            </a:r>
            <a:r>
              <a:rPr lang="en-US" dirty="0" smtClean="0"/>
              <a:t>its </a:t>
            </a:r>
            <a:r>
              <a:rPr lang="en-US" dirty="0"/>
              <a:t>glucose </a:t>
            </a:r>
            <a:r>
              <a:rPr lang="en-US" dirty="0" smtClean="0"/>
              <a:t>concentration</a:t>
            </a:r>
          </a:p>
          <a:p>
            <a:r>
              <a:rPr lang="en-US" dirty="0" smtClean="0"/>
              <a:t>Sensitive </a:t>
            </a:r>
            <a:r>
              <a:rPr lang="en-US" dirty="0"/>
              <a:t>to motion artifacts and changes in skin temperature</a:t>
            </a:r>
          </a:p>
          <a:p>
            <a:endParaRPr lang="en-US" dirty="0"/>
          </a:p>
        </p:txBody>
      </p:sp>
      <p:pic>
        <p:nvPicPr>
          <p:cNvPr id="3074" name="Picture 2" descr="http://upload.wikimedia.org/wikipedia/commons/e/e6/OCT_B-Scan_Setup.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2788" y="2286000"/>
            <a:ext cx="3980042"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14628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693</TotalTime>
  <Words>1520</Words>
  <Application>Microsoft Office PowerPoint</Application>
  <PresentationFormat>On-screen Show (4:3)</PresentationFormat>
  <Paragraphs>220</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Bloodless Glucose Monitor</vt:lpstr>
      <vt:lpstr>Need</vt:lpstr>
      <vt:lpstr>Finger Prick- The Gold Standard</vt:lpstr>
      <vt:lpstr>Specific Design Requirements</vt:lpstr>
      <vt:lpstr>Design Possibilities</vt:lpstr>
      <vt:lpstr>Reverse Iontophoresis</vt:lpstr>
      <vt:lpstr>Photoacoustic Effect</vt:lpstr>
      <vt:lpstr>Multispectral Polarimetry</vt:lpstr>
      <vt:lpstr>Optical Coherence Tomography</vt:lpstr>
      <vt:lpstr>PowerPoint Presentation</vt:lpstr>
      <vt:lpstr>Raman Spectroscopy</vt:lpstr>
      <vt:lpstr>Overview</vt:lpstr>
      <vt:lpstr>Analysis to Choose Design</vt:lpstr>
      <vt:lpstr>Specific Details of Chosen Design</vt:lpstr>
      <vt:lpstr>Laser source</vt:lpstr>
      <vt:lpstr>Collimating Lens</vt:lpstr>
      <vt:lpstr>Beam splitters</vt:lpstr>
      <vt:lpstr>Objective (focusing) lens</vt:lpstr>
      <vt:lpstr>Bandpass filters</vt:lpstr>
      <vt:lpstr>Photodetectors</vt:lpstr>
      <vt:lpstr>Updated Design Schedule</vt:lpstr>
      <vt:lpstr>Updated Team Responsibilities</vt:lpstr>
      <vt:lpstr>Questions?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narcoduck</dc:creator>
  <cp:lastModifiedBy>narcoduck</cp:lastModifiedBy>
  <cp:revision>48</cp:revision>
  <dcterms:created xsi:type="dcterms:W3CDTF">2013-10-26T20:51:14Z</dcterms:created>
  <dcterms:modified xsi:type="dcterms:W3CDTF">2013-10-28T03:56:40Z</dcterms:modified>
</cp:coreProperties>
</file>